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24.jpg" ContentType="image/png"/>
  <Override PartName="/ppt/media/image29.jpg" ContentType="image/pn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44" r:id="rId2"/>
    <p:sldId id="272" r:id="rId3"/>
    <p:sldId id="273" r:id="rId4"/>
    <p:sldId id="340" r:id="rId5"/>
    <p:sldId id="274" r:id="rId6"/>
    <p:sldId id="278" r:id="rId7"/>
    <p:sldId id="282" r:id="rId8"/>
    <p:sldId id="313" r:id="rId9"/>
    <p:sldId id="322" r:id="rId10"/>
    <p:sldId id="279" r:id="rId11"/>
    <p:sldId id="280" r:id="rId12"/>
    <p:sldId id="323" r:id="rId13"/>
    <p:sldId id="324" r:id="rId14"/>
    <p:sldId id="343" r:id="rId15"/>
    <p:sldId id="308" r:id="rId16"/>
    <p:sldId id="289" r:id="rId17"/>
    <p:sldId id="310" r:id="rId18"/>
    <p:sldId id="309" r:id="rId19"/>
    <p:sldId id="345" r:id="rId20"/>
    <p:sldId id="346" r:id="rId21"/>
    <p:sldId id="328" r:id="rId22"/>
    <p:sldId id="326" r:id="rId23"/>
    <p:sldId id="294" r:id="rId24"/>
    <p:sldId id="330" r:id="rId25"/>
    <p:sldId id="311" r:id="rId26"/>
    <p:sldId id="256" r:id="rId27"/>
    <p:sldId id="298" r:id="rId28"/>
    <p:sldId id="349" r:id="rId29"/>
    <p:sldId id="300" r:id="rId30"/>
    <p:sldId id="331" r:id="rId31"/>
    <p:sldId id="335" r:id="rId32"/>
    <p:sldId id="261" r:id="rId33"/>
    <p:sldId id="302" r:id="rId34"/>
    <p:sldId id="347" r:id="rId35"/>
    <p:sldId id="315" r:id="rId36"/>
    <p:sldId id="257" r:id="rId37"/>
    <p:sldId id="338" r:id="rId38"/>
    <p:sldId id="339" r:id="rId39"/>
    <p:sldId id="341" r:id="rId40"/>
    <p:sldId id="318" r:id="rId41"/>
    <p:sldId id="303" r:id="rId42"/>
    <p:sldId id="262" r:id="rId43"/>
    <p:sldId id="264" r:id="rId44"/>
    <p:sldId id="319" r:id="rId45"/>
    <p:sldId id="265" r:id="rId46"/>
    <p:sldId id="263" r:id="rId47"/>
    <p:sldId id="266" r:id="rId48"/>
    <p:sldId id="334" r:id="rId49"/>
    <p:sldId id="316" r:id="rId50"/>
    <p:sldId id="348" r:id="rId51"/>
    <p:sldId id="305" r:id="rId52"/>
  </p:sldIdLst>
  <p:sldSz cx="12192000" cy="6858000"/>
  <p:notesSz cx="6858000" cy="30099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y Porter" initials="RP" lastIdx="9" clrIdx="0">
    <p:extLst>
      <p:ext uri="{19B8F6BF-5375-455C-9EA6-DF929625EA0E}">
        <p15:presenceInfo xmlns:p15="http://schemas.microsoft.com/office/powerpoint/2012/main" userId="S::roy.porter@bjss.com::c27da767-3e36-4130-989b-610c0c7d139b" providerId="AD"/>
      </p:ext>
    </p:extLst>
  </p:cmAuthor>
  <p:cmAuthor id="2" name="Marie Cahill" initials="MC" lastIdx="4" clrIdx="1">
    <p:extLst>
      <p:ext uri="{19B8F6BF-5375-455C-9EA6-DF929625EA0E}">
        <p15:presenceInfo xmlns:p15="http://schemas.microsoft.com/office/powerpoint/2012/main" userId="S-1-5-21-296251794-841242362-538272213-22826" providerId="AD"/>
      </p:ext>
    </p:extLst>
  </p:cmAuthor>
  <p:cmAuthor id="3" name="Alan Mellor" initials="AM" lastIdx="3" clrIdx="2">
    <p:extLst>
      <p:ext uri="{19B8F6BF-5375-455C-9EA6-DF929625EA0E}">
        <p15:presenceInfo xmlns:p15="http://schemas.microsoft.com/office/powerpoint/2012/main" userId="S::alan.mellor@bjss.com::30d1e2ab-a307-4958-a340-a816d9c1ee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2EB"/>
    <a:srgbClr val="4AB2D2"/>
    <a:srgbClr val="4ED0E2"/>
    <a:srgbClr val="A7C0DF"/>
    <a:srgbClr val="80AFDE"/>
    <a:srgbClr val="FBB129"/>
    <a:srgbClr val="AE0000"/>
    <a:srgbClr val="5D6D62"/>
    <a:srgbClr val="425248"/>
    <a:srgbClr val="BFC4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3138" autoAdjust="0"/>
  </p:normalViewPr>
  <p:slideViewPr>
    <p:cSldViewPr snapToGrid="0">
      <p:cViewPr varScale="1">
        <p:scale>
          <a:sx n="54" d="100"/>
          <a:sy n="54" d="100"/>
        </p:scale>
        <p:origin x="178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28T03:18:07.940" idx="1">
    <p:pos x="7144" y="224"/>
    <p:text>Maybe should be This is about being an engineer</p:text>
    <p:extLst>
      <p:ext uri="{C676402C-5697-4E1C-873F-D02D1690AC5C}">
        <p15:threadingInfo xmlns:p15="http://schemas.microsoft.com/office/powerpoint/2012/main" timeZoneBias="420"/>
      </p:ext>
    </p:extLst>
  </p:cm>
  <p:cm authorId="3" dt="2019-07-04T03:16:31.106" idx="1">
    <p:pos x="7144" y="320"/>
    <p:text>Changed to meet in the middle: 'Professional Engineering'</p:text>
    <p:extLst>
      <p:ext uri="{C676402C-5697-4E1C-873F-D02D1690AC5C}">
        <p15:threadingInfo xmlns:p15="http://schemas.microsoft.com/office/powerpoint/2012/main" timeZoneBias="42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28T03:28:42.633" idx="2">
    <p:pos x="10" y="10"/>
    <p:text>I think we could possibly come up with a better image here, something engineering related, or something funny?</p:text>
    <p:extLst>
      <p:ext uri="{C676402C-5697-4E1C-873F-D02D1690AC5C}">
        <p15:threadingInfo xmlns:p15="http://schemas.microsoft.com/office/powerpoint/2012/main" timeZoneBias="420"/>
      </p:ext>
    </p:extLst>
  </p:cm>
  <p:cm authorId="2" dt="2019-06-28T14:33:05.345" idx="1">
    <p:pos x="10" y="146"/>
    <p:text>Yes - lets do Ling's cars as amateur find better example of a nice website</p:text>
    <p:extLst>
      <p:ext uri="{C676402C-5697-4E1C-873F-D02D1690AC5C}">
        <p15:threadingInfo xmlns:p15="http://schemas.microsoft.com/office/powerpoint/2012/main" timeZoneBias="-60">
          <p15:parentCm authorId="1" idx="2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28T03:52:52.272" idx="7">
    <p:pos x="10" y="10"/>
    <p:text>We need to make sure we discuss node's and what they are (slaves), then go on to state ... in fact might be worth slipping a slide in to go into this</p:text>
    <p:extLst>
      <p:ext uri="{C676402C-5697-4E1C-873F-D02D1690AC5C}">
        <p15:threadingInfo xmlns:p15="http://schemas.microsoft.com/office/powerpoint/2012/main" timeZoneBias="420"/>
      </p:ext>
    </p:extLst>
  </p:cm>
  <p:cm authorId="2" dt="2019-07-02T19:11:00.991" idx="4">
    <p:pos x="10" y="146"/>
    <p:text>done</p:text>
    <p:extLst>
      <p:ext uri="{C676402C-5697-4E1C-873F-D02D1690AC5C}">
        <p15:threadingInfo xmlns:p15="http://schemas.microsoft.com/office/powerpoint/2012/main" timeZoneBias="-60">
          <p15:parentCm authorId="1" idx="7"/>
        </p15:threadingInfo>
      </p:ext>
    </p:extLst>
  </p:cm>
  <p:cm authorId="3" dt="2019-07-04T06:04:38.093" idx="2">
    <p:pos x="10" y="106"/>
    <p:text>I actually think we need to skirt around the detail as per the latest speaker notes I have written. We should delete the node slide. It has no educational value here - we are setting up to go into exercise 1.
</p:text>
    <p:extLst>
      <p:ext uri="{C676402C-5697-4E1C-873F-D02D1690AC5C}">
        <p15:threadingInfo xmlns:p15="http://schemas.microsoft.com/office/powerpoint/2012/main" timeZoneBias="420">
          <p15:parentCm authorId="1" idx="7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7-07T03:52:57.713" idx="3">
    <p:pos x="10" y="10"/>
    <p:text>Needs the second stage step mvn compile adding to script. Needs grpahic in pipeline (out of time: delete graphic)</p:text>
    <p:extLst>
      <p:ext uri="{C676402C-5697-4E1C-873F-D02D1690AC5C}">
        <p15:threadingInfo xmlns:p15="http://schemas.microsoft.com/office/powerpoint/2012/main" timeZoneBias="420"/>
      </p:ext>
    </p:extLst>
  </p:cm>
</p:cmLst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F3165E-3938-48EE-AE95-0B46CED5F07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4CB9EF8-73D2-4564-AA10-E5BEC10F39C4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Divided into short tuition sections no more than a couple of hours</a:t>
          </a:r>
        </a:p>
      </dgm:t>
    </dgm:pt>
    <dgm:pt modelId="{EE41C732-CDD9-4169-9965-276B3345FF8F}" type="parTrans" cxnId="{16EBE762-BFFA-49ED-B695-BA3FF7C4D657}">
      <dgm:prSet/>
      <dgm:spPr/>
      <dgm:t>
        <a:bodyPr/>
        <a:lstStyle/>
        <a:p>
          <a:endParaRPr lang="en-US"/>
        </a:p>
      </dgm:t>
    </dgm:pt>
    <dgm:pt modelId="{C9CA0897-9ED5-4F2C-A3E5-DBFA25247C7D}" type="sibTrans" cxnId="{16EBE762-BFFA-49ED-B695-BA3FF7C4D657}">
      <dgm:prSet/>
      <dgm:spPr/>
      <dgm:t>
        <a:bodyPr/>
        <a:lstStyle/>
        <a:p>
          <a:endParaRPr lang="en-US"/>
        </a:p>
      </dgm:t>
    </dgm:pt>
    <dgm:pt modelId="{1E1E12D7-713C-4ABC-B39F-571047822874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GB"/>
            <a:t>Emphasis on exercises rather than slides</a:t>
          </a:r>
          <a:endParaRPr lang="en-US"/>
        </a:p>
      </dgm:t>
    </dgm:pt>
    <dgm:pt modelId="{D1E7BEC6-24F8-4F97-9372-F3E6D74FDD9C}" type="parTrans" cxnId="{66558847-69D5-4F4D-9F84-4B896B46FA8C}">
      <dgm:prSet/>
      <dgm:spPr/>
      <dgm:t>
        <a:bodyPr/>
        <a:lstStyle/>
        <a:p>
          <a:endParaRPr lang="en-US"/>
        </a:p>
      </dgm:t>
    </dgm:pt>
    <dgm:pt modelId="{F7DD358B-68B9-4F86-85E3-865BA3EE0090}" type="sibTrans" cxnId="{66558847-69D5-4F4D-9F84-4B896B46FA8C}">
      <dgm:prSet/>
      <dgm:spPr/>
      <dgm:t>
        <a:bodyPr/>
        <a:lstStyle/>
        <a:p>
          <a:endParaRPr lang="en-US"/>
        </a:p>
      </dgm:t>
    </dgm:pt>
    <dgm:pt modelId="{E662892A-7392-4356-A023-793292C13FB7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/>
            <a:t>Interactive</a:t>
          </a:r>
          <a:endParaRPr lang="en-US"/>
        </a:p>
      </dgm:t>
    </dgm:pt>
    <dgm:pt modelId="{7CBCE320-2313-445B-B8C1-55A31B72E613}" type="parTrans" cxnId="{B97DC48E-DC42-4410-8ADA-A956C516CCE1}">
      <dgm:prSet/>
      <dgm:spPr/>
      <dgm:t>
        <a:bodyPr/>
        <a:lstStyle/>
        <a:p>
          <a:endParaRPr lang="en-US"/>
        </a:p>
      </dgm:t>
    </dgm:pt>
    <dgm:pt modelId="{643EEA9F-7868-43D4-8622-9AE1AE562C05}" type="sibTrans" cxnId="{B97DC48E-DC42-4410-8ADA-A956C516CCE1}">
      <dgm:prSet/>
      <dgm:spPr/>
      <dgm:t>
        <a:bodyPr/>
        <a:lstStyle/>
        <a:p>
          <a:endParaRPr lang="en-US"/>
        </a:p>
      </dgm:t>
    </dgm:pt>
    <dgm:pt modelId="{5694FDB8-0FB5-43E4-96E8-E6E2E5B5B485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GB" dirty="0"/>
            <a:t>Lunch: 1 Hour</a:t>
          </a:r>
          <a:endParaRPr lang="en-US" dirty="0"/>
        </a:p>
      </dgm:t>
    </dgm:pt>
    <dgm:pt modelId="{CDA6E420-3084-4924-9805-300356BC0D0F}" type="parTrans" cxnId="{61A9FE10-4241-4803-A646-76D757C00BE0}">
      <dgm:prSet/>
      <dgm:spPr/>
      <dgm:t>
        <a:bodyPr/>
        <a:lstStyle/>
        <a:p>
          <a:endParaRPr lang="en-US"/>
        </a:p>
      </dgm:t>
    </dgm:pt>
    <dgm:pt modelId="{1D977442-F27E-4720-A8B4-DE626EC58F7B}" type="sibTrans" cxnId="{61A9FE10-4241-4803-A646-76D757C00BE0}">
      <dgm:prSet/>
      <dgm:spPr/>
      <dgm:t>
        <a:bodyPr/>
        <a:lstStyle/>
        <a:p>
          <a:endParaRPr lang="en-US"/>
        </a:p>
      </dgm:t>
    </dgm:pt>
    <dgm:pt modelId="{A3394D0D-1127-43AA-AEF4-9A1FD42258C3}" type="pres">
      <dgm:prSet presAssocID="{B9F3165E-3938-48EE-AE95-0B46CED5F078}" presName="linear" presStyleCnt="0">
        <dgm:presLayoutVars>
          <dgm:animLvl val="lvl"/>
          <dgm:resizeHandles val="exact"/>
        </dgm:presLayoutVars>
      </dgm:prSet>
      <dgm:spPr/>
    </dgm:pt>
    <dgm:pt modelId="{6B7A645F-384A-44BE-ABC4-DC82A6025A01}" type="pres">
      <dgm:prSet presAssocID="{14CB9EF8-73D2-4564-AA10-E5BEC10F39C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515806C-6110-4FE3-BADD-991CF65E146A}" type="pres">
      <dgm:prSet presAssocID="{C9CA0897-9ED5-4F2C-A3E5-DBFA25247C7D}" presName="spacer" presStyleCnt="0"/>
      <dgm:spPr/>
    </dgm:pt>
    <dgm:pt modelId="{FC15E9C8-0A2C-4A98-8B53-6A59AFFD07D1}" type="pres">
      <dgm:prSet presAssocID="{1E1E12D7-713C-4ABC-B39F-57104782287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A4D94A0-FA22-42EF-B9D3-5726ACE56535}" type="pres">
      <dgm:prSet presAssocID="{F7DD358B-68B9-4F86-85E3-865BA3EE0090}" presName="spacer" presStyleCnt="0"/>
      <dgm:spPr/>
    </dgm:pt>
    <dgm:pt modelId="{63692280-EC17-45AA-B09D-B6182C6E300E}" type="pres">
      <dgm:prSet presAssocID="{E662892A-7392-4356-A023-793292C13FB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9B5FA42-E227-4B0E-96F4-92BF2456FEFE}" type="pres">
      <dgm:prSet presAssocID="{643EEA9F-7868-43D4-8622-9AE1AE562C05}" presName="spacer" presStyleCnt="0"/>
      <dgm:spPr/>
    </dgm:pt>
    <dgm:pt modelId="{C494E29E-6C90-4A50-BE95-FE38B85CF934}" type="pres">
      <dgm:prSet presAssocID="{5694FDB8-0FB5-43E4-96E8-E6E2E5B5B485}" presName="parentText" presStyleLbl="node1" presStyleIdx="3" presStyleCnt="4" custLinFactNeighborX="0" custLinFactNeighborY="13485">
        <dgm:presLayoutVars>
          <dgm:chMax val="0"/>
          <dgm:bulletEnabled val="1"/>
        </dgm:presLayoutVars>
      </dgm:prSet>
      <dgm:spPr/>
    </dgm:pt>
  </dgm:ptLst>
  <dgm:cxnLst>
    <dgm:cxn modelId="{61A9FE10-4241-4803-A646-76D757C00BE0}" srcId="{B9F3165E-3938-48EE-AE95-0B46CED5F078}" destId="{5694FDB8-0FB5-43E4-96E8-E6E2E5B5B485}" srcOrd="3" destOrd="0" parTransId="{CDA6E420-3084-4924-9805-300356BC0D0F}" sibTransId="{1D977442-F27E-4720-A8B4-DE626EC58F7B}"/>
    <dgm:cxn modelId="{385DF91A-7E0F-4367-9E7D-394E4F81E5CD}" type="presOf" srcId="{14CB9EF8-73D2-4564-AA10-E5BEC10F39C4}" destId="{6B7A645F-384A-44BE-ABC4-DC82A6025A01}" srcOrd="0" destOrd="0" presId="urn:microsoft.com/office/officeart/2005/8/layout/vList2"/>
    <dgm:cxn modelId="{16EBE762-BFFA-49ED-B695-BA3FF7C4D657}" srcId="{B9F3165E-3938-48EE-AE95-0B46CED5F078}" destId="{14CB9EF8-73D2-4564-AA10-E5BEC10F39C4}" srcOrd="0" destOrd="0" parTransId="{EE41C732-CDD9-4169-9965-276B3345FF8F}" sibTransId="{C9CA0897-9ED5-4F2C-A3E5-DBFA25247C7D}"/>
    <dgm:cxn modelId="{66558847-69D5-4F4D-9F84-4B896B46FA8C}" srcId="{B9F3165E-3938-48EE-AE95-0B46CED5F078}" destId="{1E1E12D7-713C-4ABC-B39F-571047822874}" srcOrd="1" destOrd="0" parTransId="{D1E7BEC6-24F8-4F97-9372-F3E6D74FDD9C}" sibTransId="{F7DD358B-68B9-4F86-85E3-865BA3EE0090}"/>
    <dgm:cxn modelId="{B97DC48E-DC42-4410-8ADA-A956C516CCE1}" srcId="{B9F3165E-3938-48EE-AE95-0B46CED5F078}" destId="{E662892A-7392-4356-A023-793292C13FB7}" srcOrd="2" destOrd="0" parTransId="{7CBCE320-2313-445B-B8C1-55A31B72E613}" sibTransId="{643EEA9F-7868-43D4-8622-9AE1AE562C05}"/>
    <dgm:cxn modelId="{073EF7B1-CC92-48CA-B4EE-03B7A77639E7}" type="presOf" srcId="{1E1E12D7-713C-4ABC-B39F-571047822874}" destId="{FC15E9C8-0A2C-4A98-8B53-6A59AFFD07D1}" srcOrd="0" destOrd="0" presId="urn:microsoft.com/office/officeart/2005/8/layout/vList2"/>
    <dgm:cxn modelId="{920627BE-9B61-4642-BCA8-FEFD6BA37FAB}" type="presOf" srcId="{E662892A-7392-4356-A023-793292C13FB7}" destId="{63692280-EC17-45AA-B09D-B6182C6E300E}" srcOrd="0" destOrd="0" presId="urn:microsoft.com/office/officeart/2005/8/layout/vList2"/>
    <dgm:cxn modelId="{F26988CA-F248-4719-9B88-59B404228A67}" type="presOf" srcId="{5694FDB8-0FB5-43E4-96E8-E6E2E5B5B485}" destId="{C494E29E-6C90-4A50-BE95-FE38B85CF934}" srcOrd="0" destOrd="0" presId="urn:microsoft.com/office/officeart/2005/8/layout/vList2"/>
    <dgm:cxn modelId="{9D36FFE9-60A1-401D-8E70-195F19A65EB9}" type="presOf" srcId="{B9F3165E-3938-48EE-AE95-0B46CED5F078}" destId="{A3394D0D-1127-43AA-AEF4-9A1FD42258C3}" srcOrd="0" destOrd="0" presId="urn:microsoft.com/office/officeart/2005/8/layout/vList2"/>
    <dgm:cxn modelId="{610F74F9-E56B-49B4-9FF9-1AC7BDE15FF2}" type="presParOf" srcId="{A3394D0D-1127-43AA-AEF4-9A1FD42258C3}" destId="{6B7A645F-384A-44BE-ABC4-DC82A6025A01}" srcOrd="0" destOrd="0" presId="urn:microsoft.com/office/officeart/2005/8/layout/vList2"/>
    <dgm:cxn modelId="{532EEEDA-904A-49F7-A93E-8A51F2976B80}" type="presParOf" srcId="{A3394D0D-1127-43AA-AEF4-9A1FD42258C3}" destId="{3515806C-6110-4FE3-BADD-991CF65E146A}" srcOrd="1" destOrd="0" presId="urn:microsoft.com/office/officeart/2005/8/layout/vList2"/>
    <dgm:cxn modelId="{2426CC0F-112C-4B29-A15B-22C5723514D9}" type="presParOf" srcId="{A3394D0D-1127-43AA-AEF4-9A1FD42258C3}" destId="{FC15E9C8-0A2C-4A98-8B53-6A59AFFD07D1}" srcOrd="2" destOrd="0" presId="urn:microsoft.com/office/officeart/2005/8/layout/vList2"/>
    <dgm:cxn modelId="{85B2170D-8B39-4FA6-8DF0-B474FD60957A}" type="presParOf" srcId="{A3394D0D-1127-43AA-AEF4-9A1FD42258C3}" destId="{0A4D94A0-FA22-42EF-B9D3-5726ACE56535}" srcOrd="3" destOrd="0" presId="urn:microsoft.com/office/officeart/2005/8/layout/vList2"/>
    <dgm:cxn modelId="{0C748809-020D-4B5F-A8F6-5B3F91F16B0E}" type="presParOf" srcId="{A3394D0D-1127-43AA-AEF4-9A1FD42258C3}" destId="{63692280-EC17-45AA-B09D-B6182C6E300E}" srcOrd="4" destOrd="0" presId="urn:microsoft.com/office/officeart/2005/8/layout/vList2"/>
    <dgm:cxn modelId="{DF229476-BF14-4568-8556-141BFD096CDD}" type="presParOf" srcId="{A3394D0D-1127-43AA-AEF4-9A1FD42258C3}" destId="{E9B5FA42-E227-4B0E-96F4-92BF2456FEFE}" srcOrd="5" destOrd="0" presId="urn:microsoft.com/office/officeart/2005/8/layout/vList2"/>
    <dgm:cxn modelId="{2048363C-D27F-4866-802D-F3B50F625123}" type="presParOf" srcId="{A3394D0D-1127-43AA-AEF4-9A1FD42258C3}" destId="{C494E29E-6C90-4A50-BE95-FE38B85CF93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0D90AC-EC1E-4295-863A-DF2A4F0F55AC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9B664B9-7D34-40ED-80FB-8B001621250F}">
      <dgm:prSet/>
      <dgm:spPr/>
      <dgm:t>
        <a:bodyPr/>
        <a:lstStyle/>
        <a:p>
          <a:r>
            <a:rPr lang="en-GB"/>
            <a:t>It's one thing to write a prototype </a:t>
          </a:r>
          <a:endParaRPr lang="en-US"/>
        </a:p>
      </dgm:t>
    </dgm:pt>
    <dgm:pt modelId="{5FD53A1F-5F13-4D81-8E07-E2FBA684237B}" type="parTrans" cxnId="{E2508A08-3D32-4E81-8512-8C9AA15C4D0D}">
      <dgm:prSet/>
      <dgm:spPr/>
      <dgm:t>
        <a:bodyPr/>
        <a:lstStyle/>
        <a:p>
          <a:endParaRPr lang="en-US"/>
        </a:p>
      </dgm:t>
    </dgm:pt>
    <dgm:pt modelId="{55079DAC-F4A3-4D99-B1D6-49FD57D599CB}" type="sibTrans" cxnId="{E2508A08-3D32-4E81-8512-8C9AA15C4D0D}">
      <dgm:prSet/>
      <dgm:spPr/>
      <dgm:t>
        <a:bodyPr/>
        <a:lstStyle/>
        <a:p>
          <a:endParaRPr lang="en-US"/>
        </a:p>
      </dgm:t>
    </dgm:pt>
    <dgm:pt modelId="{95633A60-B0B5-4FA2-BD3F-F21420270BBA}">
      <dgm:prSet/>
      <dgm:spPr/>
      <dgm:t>
        <a:bodyPr/>
        <a:lstStyle/>
        <a:p>
          <a:r>
            <a:rPr lang="en-US"/>
            <a:t>It's another to ship quality on-time, every time</a:t>
          </a:r>
        </a:p>
      </dgm:t>
    </dgm:pt>
    <dgm:pt modelId="{A177DBD8-37EB-4029-B1F9-E700ED31E57D}" type="parTrans" cxnId="{11997DAB-8CAD-4A93-9EAA-84712448F0B9}">
      <dgm:prSet/>
      <dgm:spPr/>
      <dgm:t>
        <a:bodyPr/>
        <a:lstStyle/>
        <a:p>
          <a:endParaRPr lang="en-US"/>
        </a:p>
      </dgm:t>
    </dgm:pt>
    <dgm:pt modelId="{214B1EA7-97B3-461C-93A1-2F3EF6B1DBE0}" type="sibTrans" cxnId="{11997DAB-8CAD-4A93-9EAA-84712448F0B9}">
      <dgm:prSet/>
      <dgm:spPr/>
      <dgm:t>
        <a:bodyPr/>
        <a:lstStyle/>
        <a:p>
          <a:endParaRPr lang="en-US"/>
        </a:p>
      </dgm:t>
    </dgm:pt>
    <dgm:pt modelId="{B6106FDA-A4C5-4B7E-A9B8-6AFD3D38A1A7}" type="pres">
      <dgm:prSet presAssocID="{DF0D90AC-EC1E-4295-863A-DF2A4F0F55A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F481DD8-BAE6-45D6-AA92-38AABBC804D3}" type="pres">
      <dgm:prSet presAssocID="{29B664B9-7D34-40ED-80FB-8B001621250F}" presName="hierRoot1" presStyleCnt="0"/>
      <dgm:spPr/>
    </dgm:pt>
    <dgm:pt modelId="{F2048670-DF85-4FBF-AC6F-F85DA1D14FB0}" type="pres">
      <dgm:prSet presAssocID="{29B664B9-7D34-40ED-80FB-8B001621250F}" presName="composite" presStyleCnt="0"/>
      <dgm:spPr/>
    </dgm:pt>
    <dgm:pt modelId="{05B82E32-F7C4-48D1-9547-7D7A5DF003D9}" type="pres">
      <dgm:prSet presAssocID="{29B664B9-7D34-40ED-80FB-8B001621250F}" presName="background" presStyleLbl="node0" presStyleIdx="0" presStyleCnt="2"/>
      <dgm:spPr/>
    </dgm:pt>
    <dgm:pt modelId="{3D38C63B-C478-4996-81E3-283E923D0622}" type="pres">
      <dgm:prSet presAssocID="{29B664B9-7D34-40ED-80FB-8B001621250F}" presName="text" presStyleLbl="fgAcc0" presStyleIdx="0" presStyleCnt="2">
        <dgm:presLayoutVars>
          <dgm:chPref val="3"/>
        </dgm:presLayoutVars>
      </dgm:prSet>
      <dgm:spPr/>
    </dgm:pt>
    <dgm:pt modelId="{77F0377F-5EED-4247-BE2C-6F87EEDA887B}" type="pres">
      <dgm:prSet presAssocID="{29B664B9-7D34-40ED-80FB-8B001621250F}" presName="hierChild2" presStyleCnt="0"/>
      <dgm:spPr/>
    </dgm:pt>
    <dgm:pt modelId="{C0B8C2C8-A453-4F78-B75C-07EF404B2EFD}" type="pres">
      <dgm:prSet presAssocID="{95633A60-B0B5-4FA2-BD3F-F21420270BBA}" presName="hierRoot1" presStyleCnt="0"/>
      <dgm:spPr/>
    </dgm:pt>
    <dgm:pt modelId="{6DA22FE3-26DA-4AA7-BAEB-A1DBEA294919}" type="pres">
      <dgm:prSet presAssocID="{95633A60-B0B5-4FA2-BD3F-F21420270BBA}" presName="composite" presStyleCnt="0"/>
      <dgm:spPr/>
    </dgm:pt>
    <dgm:pt modelId="{AE6CD0E4-1FD2-4BAF-A948-4BE60D0670CB}" type="pres">
      <dgm:prSet presAssocID="{95633A60-B0B5-4FA2-BD3F-F21420270BBA}" presName="background" presStyleLbl="node0" presStyleIdx="1" presStyleCnt="2"/>
      <dgm:spPr/>
    </dgm:pt>
    <dgm:pt modelId="{6A99C97D-B519-4CCE-B4E7-540C19192FE9}" type="pres">
      <dgm:prSet presAssocID="{95633A60-B0B5-4FA2-BD3F-F21420270BBA}" presName="text" presStyleLbl="fgAcc0" presStyleIdx="1" presStyleCnt="2">
        <dgm:presLayoutVars>
          <dgm:chPref val="3"/>
        </dgm:presLayoutVars>
      </dgm:prSet>
      <dgm:spPr/>
    </dgm:pt>
    <dgm:pt modelId="{47B11989-6B02-40D1-A3DA-0903952BD12E}" type="pres">
      <dgm:prSet presAssocID="{95633A60-B0B5-4FA2-BD3F-F21420270BBA}" presName="hierChild2" presStyleCnt="0"/>
      <dgm:spPr/>
    </dgm:pt>
  </dgm:ptLst>
  <dgm:cxnLst>
    <dgm:cxn modelId="{E2508A08-3D32-4E81-8512-8C9AA15C4D0D}" srcId="{DF0D90AC-EC1E-4295-863A-DF2A4F0F55AC}" destId="{29B664B9-7D34-40ED-80FB-8B001621250F}" srcOrd="0" destOrd="0" parTransId="{5FD53A1F-5F13-4D81-8E07-E2FBA684237B}" sibTransId="{55079DAC-F4A3-4D99-B1D6-49FD57D599CB}"/>
    <dgm:cxn modelId="{EB887539-45EE-4E54-9FBD-9C377D258D67}" type="presOf" srcId="{DF0D90AC-EC1E-4295-863A-DF2A4F0F55AC}" destId="{B6106FDA-A4C5-4B7E-A9B8-6AFD3D38A1A7}" srcOrd="0" destOrd="0" presId="urn:microsoft.com/office/officeart/2005/8/layout/hierarchy1"/>
    <dgm:cxn modelId="{0D91CC5D-C883-454F-A22D-D0B14A072E64}" type="presOf" srcId="{95633A60-B0B5-4FA2-BD3F-F21420270BBA}" destId="{6A99C97D-B519-4CCE-B4E7-540C19192FE9}" srcOrd="0" destOrd="0" presId="urn:microsoft.com/office/officeart/2005/8/layout/hierarchy1"/>
    <dgm:cxn modelId="{210A8D76-40DE-4C71-98DB-CABBDBA97468}" type="presOf" srcId="{29B664B9-7D34-40ED-80FB-8B001621250F}" destId="{3D38C63B-C478-4996-81E3-283E923D0622}" srcOrd="0" destOrd="0" presId="urn:microsoft.com/office/officeart/2005/8/layout/hierarchy1"/>
    <dgm:cxn modelId="{11997DAB-8CAD-4A93-9EAA-84712448F0B9}" srcId="{DF0D90AC-EC1E-4295-863A-DF2A4F0F55AC}" destId="{95633A60-B0B5-4FA2-BD3F-F21420270BBA}" srcOrd="1" destOrd="0" parTransId="{A177DBD8-37EB-4029-B1F9-E700ED31E57D}" sibTransId="{214B1EA7-97B3-461C-93A1-2F3EF6B1DBE0}"/>
    <dgm:cxn modelId="{F41F155B-8BDD-4CD7-AF41-8DD976B2CB9E}" type="presParOf" srcId="{B6106FDA-A4C5-4B7E-A9B8-6AFD3D38A1A7}" destId="{6F481DD8-BAE6-45D6-AA92-38AABBC804D3}" srcOrd="0" destOrd="0" presId="urn:microsoft.com/office/officeart/2005/8/layout/hierarchy1"/>
    <dgm:cxn modelId="{60BBC70D-73AB-488F-AF2A-CB6E7C1B9C58}" type="presParOf" srcId="{6F481DD8-BAE6-45D6-AA92-38AABBC804D3}" destId="{F2048670-DF85-4FBF-AC6F-F85DA1D14FB0}" srcOrd="0" destOrd="0" presId="urn:microsoft.com/office/officeart/2005/8/layout/hierarchy1"/>
    <dgm:cxn modelId="{F2F9A820-C231-4FF2-AC83-598604BCBFC5}" type="presParOf" srcId="{F2048670-DF85-4FBF-AC6F-F85DA1D14FB0}" destId="{05B82E32-F7C4-48D1-9547-7D7A5DF003D9}" srcOrd="0" destOrd="0" presId="urn:microsoft.com/office/officeart/2005/8/layout/hierarchy1"/>
    <dgm:cxn modelId="{957C92FD-14EC-4D7E-A999-3B465FC58717}" type="presParOf" srcId="{F2048670-DF85-4FBF-AC6F-F85DA1D14FB0}" destId="{3D38C63B-C478-4996-81E3-283E923D0622}" srcOrd="1" destOrd="0" presId="urn:microsoft.com/office/officeart/2005/8/layout/hierarchy1"/>
    <dgm:cxn modelId="{BAC7800B-9463-41C5-BB91-2FE7DA81980A}" type="presParOf" srcId="{6F481DD8-BAE6-45D6-AA92-38AABBC804D3}" destId="{77F0377F-5EED-4247-BE2C-6F87EEDA887B}" srcOrd="1" destOrd="0" presId="urn:microsoft.com/office/officeart/2005/8/layout/hierarchy1"/>
    <dgm:cxn modelId="{8F544C41-4901-49A3-A5FB-0A908437DB01}" type="presParOf" srcId="{B6106FDA-A4C5-4B7E-A9B8-6AFD3D38A1A7}" destId="{C0B8C2C8-A453-4F78-B75C-07EF404B2EFD}" srcOrd="1" destOrd="0" presId="urn:microsoft.com/office/officeart/2005/8/layout/hierarchy1"/>
    <dgm:cxn modelId="{D4C0A7E3-B5E6-4BD5-87C8-A674AAEC5D93}" type="presParOf" srcId="{C0B8C2C8-A453-4F78-B75C-07EF404B2EFD}" destId="{6DA22FE3-26DA-4AA7-BAEB-A1DBEA294919}" srcOrd="0" destOrd="0" presId="urn:microsoft.com/office/officeart/2005/8/layout/hierarchy1"/>
    <dgm:cxn modelId="{B6F3F62E-3809-492D-8427-8D93AAF7BED9}" type="presParOf" srcId="{6DA22FE3-26DA-4AA7-BAEB-A1DBEA294919}" destId="{AE6CD0E4-1FD2-4BAF-A948-4BE60D0670CB}" srcOrd="0" destOrd="0" presId="urn:microsoft.com/office/officeart/2005/8/layout/hierarchy1"/>
    <dgm:cxn modelId="{CB9EB3EB-8AE6-4EF4-93DD-896FC7A5F1D4}" type="presParOf" srcId="{6DA22FE3-26DA-4AA7-BAEB-A1DBEA294919}" destId="{6A99C97D-B519-4CCE-B4E7-540C19192FE9}" srcOrd="1" destOrd="0" presId="urn:microsoft.com/office/officeart/2005/8/layout/hierarchy1"/>
    <dgm:cxn modelId="{80AD773C-BEC3-432B-811E-B28940B71C9F}" type="presParOf" srcId="{C0B8C2C8-A453-4F78-B75C-07EF404B2EFD}" destId="{47B11989-6B02-40D1-A3DA-0903952BD12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C25AB4-2867-41A5-AC14-49C95F0A699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780FDD9-430E-4804-8525-9F843CDE70EF}">
      <dgm:prSet phldrT="[Text]"/>
      <dgm:spPr>
        <a:solidFill>
          <a:srgbClr val="80AFDE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854C57A8-C2DB-4D7A-AD28-4168B32F43EA}" type="parTrans" cxnId="{069ABA8A-4C6B-4C53-8C59-0E7FEC07F9CE}">
      <dgm:prSet/>
      <dgm:spPr/>
      <dgm:t>
        <a:bodyPr/>
        <a:lstStyle/>
        <a:p>
          <a:endParaRPr lang="en-GB"/>
        </a:p>
      </dgm:t>
    </dgm:pt>
    <dgm:pt modelId="{1C028460-4786-4BB9-A75F-118934CEE7E0}" type="sibTrans" cxnId="{069ABA8A-4C6B-4C53-8C59-0E7FEC07F9CE}">
      <dgm:prSet/>
      <dgm:spPr/>
      <dgm:t>
        <a:bodyPr/>
        <a:lstStyle/>
        <a:p>
          <a:endParaRPr lang="en-GB"/>
        </a:p>
      </dgm:t>
    </dgm:pt>
    <dgm:pt modelId="{854F70B9-A379-4E95-A7CC-F054BEBE4AA7}">
      <dgm:prSet phldrT="[Text]"/>
      <dgm:spPr>
        <a:solidFill>
          <a:srgbClr val="80AFDE"/>
        </a:solidFill>
      </dgm:spPr>
      <dgm:t>
        <a:bodyPr/>
        <a:lstStyle/>
        <a:p>
          <a:r>
            <a:rPr lang="en-GB" dirty="0"/>
            <a:t>Code</a:t>
          </a:r>
        </a:p>
      </dgm:t>
    </dgm:pt>
    <dgm:pt modelId="{D2EA6938-350A-423D-895C-5FAFC57C1316}" type="parTrans" cxnId="{C569DE39-44DB-498A-BA4A-9E094787B384}">
      <dgm:prSet/>
      <dgm:spPr/>
      <dgm:t>
        <a:bodyPr/>
        <a:lstStyle/>
        <a:p>
          <a:endParaRPr lang="en-GB"/>
        </a:p>
      </dgm:t>
    </dgm:pt>
    <dgm:pt modelId="{07C6376A-0014-416E-BB47-C62D7D707A8C}" type="sibTrans" cxnId="{C569DE39-44DB-498A-BA4A-9E094787B384}">
      <dgm:prSet/>
      <dgm:spPr/>
      <dgm:t>
        <a:bodyPr/>
        <a:lstStyle/>
        <a:p>
          <a:endParaRPr lang="en-GB"/>
        </a:p>
      </dgm:t>
    </dgm:pt>
    <dgm:pt modelId="{2D5EE652-3C4C-475B-BAD4-2E4FFCA240AB}">
      <dgm:prSet phldrT="[Text]"/>
      <dgm:spPr/>
      <dgm:t>
        <a:bodyPr/>
        <a:lstStyle/>
        <a:p>
          <a:r>
            <a:rPr lang="en-GB" dirty="0"/>
            <a:t>Test</a:t>
          </a:r>
        </a:p>
      </dgm:t>
    </dgm:pt>
    <dgm:pt modelId="{34CEE873-4A43-4F19-8E23-7CF5E4FCC96D}" type="parTrans" cxnId="{EDFB3C2D-7EB4-43C4-82D8-1B0BA39F1898}">
      <dgm:prSet/>
      <dgm:spPr/>
      <dgm:t>
        <a:bodyPr/>
        <a:lstStyle/>
        <a:p>
          <a:endParaRPr lang="en-GB"/>
        </a:p>
      </dgm:t>
    </dgm:pt>
    <dgm:pt modelId="{60C1F657-4136-421E-BA3F-A1C676F50545}" type="sibTrans" cxnId="{EDFB3C2D-7EB4-43C4-82D8-1B0BA39F1898}">
      <dgm:prSet/>
      <dgm:spPr/>
      <dgm:t>
        <a:bodyPr/>
        <a:lstStyle/>
        <a:p>
          <a:endParaRPr lang="en-GB"/>
        </a:p>
      </dgm:t>
    </dgm:pt>
    <dgm:pt modelId="{061DF713-F695-4DD4-B4E1-CD60CF0B59B3}">
      <dgm:prSet phldrT="[Text]"/>
      <dgm:spPr>
        <a:solidFill>
          <a:srgbClr val="80AFDE"/>
        </a:solidFill>
      </dgm:spPr>
      <dgm:t>
        <a:bodyPr/>
        <a:lstStyle/>
        <a:p>
          <a:r>
            <a:rPr lang="en-GB" dirty="0"/>
            <a:t>Build</a:t>
          </a:r>
        </a:p>
      </dgm:t>
    </dgm:pt>
    <dgm:pt modelId="{79E765E5-51CC-4646-809B-071A16FC5FAF}" type="parTrans" cxnId="{409D2F22-EA95-4DBA-9135-A303D63C2F74}">
      <dgm:prSet/>
      <dgm:spPr/>
      <dgm:t>
        <a:bodyPr/>
        <a:lstStyle/>
        <a:p>
          <a:endParaRPr lang="en-GB"/>
        </a:p>
      </dgm:t>
    </dgm:pt>
    <dgm:pt modelId="{69253D45-7B5B-47DE-9EA7-BA3CD5502E9B}" type="sibTrans" cxnId="{409D2F22-EA95-4DBA-9135-A303D63C2F74}">
      <dgm:prSet/>
      <dgm:spPr/>
      <dgm:t>
        <a:bodyPr/>
        <a:lstStyle/>
        <a:p>
          <a:endParaRPr lang="en-GB"/>
        </a:p>
      </dgm:t>
    </dgm:pt>
    <dgm:pt modelId="{4160AF37-BEF1-4524-8FFA-8987258A50BE}">
      <dgm:prSet phldrT="[Text]"/>
      <dgm:spPr>
        <a:solidFill>
          <a:srgbClr val="FBB129"/>
        </a:solidFill>
      </dgm:spPr>
      <dgm:t>
        <a:bodyPr/>
        <a:lstStyle/>
        <a:p>
          <a:r>
            <a:rPr lang="en-GB" dirty="0"/>
            <a:t>Release </a:t>
          </a:r>
        </a:p>
      </dgm:t>
    </dgm:pt>
    <dgm:pt modelId="{1A2F73DB-CFD8-4C15-956B-D6DEDBAFD6D3}" type="parTrans" cxnId="{E087A898-0497-47A7-9204-9F8FCE47C24E}">
      <dgm:prSet/>
      <dgm:spPr/>
      <dgm:t>
        <a:bodyPr/>
        <a:lstStyle/>
        <a:p>
          <a:endParaRPr lang="en-GB"/>
        </a:p>
      </dgm:t>
    </dgm:pt>
    <dgm:pt modelId="{CFEBF19F-3A2B-4015-BDBC-01922B9FD036}" type="sibTrans" cxnId="{E087A898-0497-47A7-9204-9F8FCE47C24E}">
      <dgm:prSet/>
      <dgm:spPr/>
      <dgm:t>
        <a:bodyPr/>
        <a:lstStyle/>
        <a:p>
          <a:endParaRPr lang="en-GB"/>
        </a:p>
      </dgm:t>
    </dgm:pt>
    <dgm:pt modelId="{AA995CCD-895A-4111-8211-EE83F3300D12}">
      <dgm:prSet phldrT="[Text]"/>
      <dgm:spPr>
        <a:solidFill>
          <a:srgbClr val="FBB129"/>
        </a:solidFill>
      </dgm:spPr>
      <dgm:t>
        <a:bodyPr/>
        <a:lstStyle/>
        <a:p>
          <a:r>
            <a:rPr lang="en-GB" dirty="0"/>
            <a:t>Operate</a:t>
          </a:r>
        </a:p>
      </dgm:t>
    </dgm:pt>
    <dgm:pt modelId="{1E7C6CBA-0E7F-4C9A-AB69-697F6B1CBA4D}" type="parTrans" cxnId="{857B219D-61B2-48FA-98D1-A484F5645114}">
      <dgm:prSet/>
      <dgm:spPr/>
      <dgm:t>
        <a:bodyPr/>
        <a:lstStyle/>
        <a:p>
          <a:endParaRPr lang="en-GB"/>
        </a:p>
      </dgm:t>
    </dgm:pt>
    <dgm:pt modelId="{2C33D613-F7C1-4405-B1E7-EC67687186F8}" type="sibTrans" cxnId="{857B219D-61B2-48FA-98D1-A484F5645114}">
      <dgm:prSet/>
      <dgm:spPr/>
      <dgm:t>
        <a:bodyPr/>
        <a:lstStyle/>
        <a:p>
          <a:endParaRPr lang="en-GB"/>
        </a:p>
      </dgm:t>
    </dgm:pt>
    <dgm:pt modelId="{171BA0B2-D584-4232-A89F-6273641F9392}" type="pres">
      <dgm:prSet presAssocID="{10C25AB4-2867-41A5-AC14-49C95F0A699B}" presName="Name0" presStyleCnt="0">
        <dgm:presLayoutVars>
          <dgm:dir/>
          <dgm:animLvl val="lvl"/>
          <dgm:resizeHandles val="exact"/>
        </dgm:presLayoutVars>
      </dgm:prSet>
      <dgm:spPr/>
    </dgm:pt>
    <dgm:pt modelId="{A4333D6E-D1AE-49D2-92C8-14980694DD76}" type="pres">
      <dgm:prSet presAssocID="{A780FDD9-430E-4804-8525-9F843CDE70EF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CA7C4ACA-46A2-4D4C-9E08-2AE8EFA86B72}" type="pres">
      <dgm:prSet presAssocID="{1C028460-4786-4BB9-A75F-118934CEE7E0}" presName="parTxOnlySpace" presStyleCnt="0"/>
      <dgm:spPr/>
    </dgm:pt>
    <dgm:pt modelId="{EBE4610E-1E29-4C8C-BCF3-8EF6B8D3F90F}" type="pres">
      <dgm:prSet presAssocID="{854F70B9-A379-4E95-A7CC-F054BEBE4AA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472D50A-7BE1-48A7-A1EB-0C62F033DB3C}" type="pres">
      <dgm:prSet presAssocID="{07C6376A-0014-416E-BB47-C62D7D707A8C}" presName="parTxOnlySpace" presStyleCnt="0"/>
      <dgm:spPr/>
    </dgm:pt>
    <dgm:pt modelId="{DF701D32-1D12-4479-9BB1-0CF537C09223}" type="pres">
      <dgm:prSet presAssocID="{061DF713-F695-4DD4-B4E1-CD60CF0B59B3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500E22B-A545-4F44-BFC2-5F67E1C46A4D}" type="pres">
      <dgm:prSet presAssocID="{69253D45-7B5B-47DE-9EA7-BA3CD5502E9B}" presName="parTxOnlySpace" presStyleCnt="0"/>
      <dgm:spPr/>
    </dgm:pt>
    <dgm:pt modelId="{22475E76-327C-431D-AEFD-6F58F8F9E1A1}" type="pres">
      <dgm:prSet presAssocID="{2D5EE652-3C4C-475B-BAD4-2E4FFCA240AB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1B59364-86B5-4E7D-8DB8-7394A0F96698}" type="pres">
      <dgm:prSet presAssocID="{60C1F657-4136-421E-BA3F-A1C676F50545}" presName="parTxOnlySpace" presStyleCnt="0"/>
      <dgm:spPr/>
    </dgm:pt>
    <dgm:pt modelId="{27E96186-B78A-4350-AEE1-94A247BF6343}" type="pres">
      <dgm:prSet presAssocID="{4160AF37-BEF1-4524-8FFA-8987258A50BE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5B07A04-3717-4EAA-8852-FA6D066F7838}" type="pres">
      <dgm:prSet presAssocID="{CFEBF19F-3A2B-4015-BDBC-01922B9FD036}" presName="parTxOnlySpace" presStyleCnt="0"/>
      <dgm:spPr/>
    </dgm:pt>
    <dgm:pt modelId="{9BC2D901-91B2-4FD7-9B13-AC2089CDE873}" type="pres">
      <dgm:prSet presAssocID="{AA995CCD-895A-4111-8211-EE83F3300D12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6163BD05-E0CC-4538-83FE-171D777FC76A}" type="presOf" srcId="{2D5EE652-3C4C-475B-BAD4-2E4FFCA240AB}" destId="{22475E76-327C-431D-AEFD-6F58F8F9E1A1}" srcOrd="0" destOrd="0" presId="urn:microsoft.com/office/officeart/2005/8/layout/chevron1"/>
    <dgm:cxn modelId="{409D2F22-EA95-4DBA-9135-A303D63C2F74}" srcId="{10C25AB4-2867-41A5-AC14-49C95F0A699B}" destId="{061DF713-F695-4DD4-B4E1-CD60CF0B59B3}" srcOrd="2" destOrd="0" parTransId="{79E765E5-51CC-4646-809B-071A16FC5FAF}" sibTransId="{69253D45-7B5B-47DE-9EA7-BA3CD5502E9B}"/>
    <dgm:cxn modelId="{EDFB3C2D-7EB4-43C4-82D8-1B0BA39F1898}" srcId="{10C25AB4-2867-41A5-AC14-49C95F0A699B}" destId="{2D5EE652-3C4C-475B-BAD4-2E4FFCA240AB}" srcOrd="3" destOrd="0" parTransId="{34CEE873-4A43-4F19-8E23-7CF5E4FCC96D}" sibTransId="{60C1F657-4136-421E-BA3F-A1C676F50545}"/>
    <dgm:cxn modelId="{C569DE39-44DB-498A-BA4A-9E094787B384}" srcId="{10C25AB4-2867-41A5-AC14-49C95F0A699B}" destId="{854F70B9-A379-4E95-A7CC-F054BEBE4AA7}" srcOrd="1" destOrd="0" parTransId="{D2EA6938-350A-423D-895C-5FAFC57C1316}" sibTransId="{07C6376A-0014-416E-BB47-C62D7D707A8C}"/>
    <dgm:cxn modelId="{82E30069-E6D5-4221-A3D5-D9D4515395F4}" type="presOf" srcId="{10C25AB4-2867-41A5-AC14-49C95F0A699B}" destId="{171BA0B2-D584-4232-A89F-6273641F9392}" srcOrd="0" destOrd="0" presId="urn:microsoft.com/office/officeart/2005/8/layout/chevron1"/>
    <dgm:cxn modelId="{069ABA8A-4C6B-4C53-8C59-0E7FEC07F9CE}" srcId="{10C25AB4-2867-41A5-AC14-49C95F0A699B}" destId="{A780FDD9-430E-4804-8525-9F843CDE70EF}" srcOrd="0" destOrd="0" parTransId="{854C57A8-C2DB-4D7A-AD28-4168B32F43EA}" sibTransId="{1C028460-4786-4BB9-A75F-118934CEE7E0}"/>
    <dgm:cxn modelId="{E087A898-0497-47A7-9204-9F8FCE47C24E}" srcId="{10C25AB4-2867-41A5-AC14-49C95F0A699B}" destId="{4160AF37-BEF1-4524-8FFA-8987258A50BE}" srcOrd="4" destOrd="0" parTransId="{1A2F73DB-CFD8-4C15-956B-D6DEDBAFD6D3}" sibTransId="{CFEBF19F-3A2B-4015-BDBC-01922B9FD036}"/>
    <dgm:cxn modelId="{F5BB5C9B-5714-4DCD-803C-9B20E69C9DA7}" type="presOf" srcId="{4160AF37-BEF1-4524-8FFA-8987258A50BE}" destId="{27E96186-B78A-4350-AEE1-94A247BF6343}" srcOrd="0" destOrd="0" presId="urn:microsoft.com/office/officeart/2005/8/layout/chevron1"/>
    <dgm:cxn modelId="{857B219D-61B2-48FA-98D1-A484F5645114}" srcId="{10C25AB4-2867-41A5-AC14-49C95F0A699B}" destId="{AA995CCD-895A-4111-8211-EE83F3300D12}" srcOrd="5" destOrd="0" parTransId="{1E7C6CBA-0E7F-4C9A-AB69-697F6B1CBA4D}" sibTransId="{2C33D613-F7C1-4405-B1E7-EC67687186F8}"/>
    <dgm:cxn modelId="{053C3A9E-147E-4572-8ABB-8D138904B20A}" type="presOf" srcId="{854F70B9-A379-4E95-A7CC-F054BEBE4AA7}" destId="{EBE4610E-1E29-4C8C-BCF3-8EF6B8D3F90F}" srcOrd="0" destOrd="0" presId="urn:microsoft.com/office/officeart/2005/8/layout/chevron1"/>
    <dgm:cxn modelId="{68B07EA8-B844-45CF-8A9C-AA7382A22308}" type="presOf" srcId="{AA995CCD-895A-4111-8211-EE83F3300D12}" destId="{9BC2D901-91B2-4FD7-9B13-AC2089CDE873}" srcOrd="0" destOrd="0" presId="urn:microsoft.com/office/officeart/2005/8/layout/chevron1"/>
    <dgm:cxn modelId="{5B327CC6-308C-4E57-B9FB-B6699588D2E3}" type="presOf" srcId="{A780FDD9-430E-4804-8525-9F843CDE70EF}" destId="{A4333D6E-D1AE-49D2-92C8-14980694DD76}" srcOrd="0" destOrd="0" presId="urn:microsoft.com/office/officeart/2005/8/layout/chevron1"/>
    <dgm:cxn modelId="{CACC57DC-DE4F-4521-AC29-D97AEFDEB9CB}" type="presOf" srcId="{061DF713-F695-4DD4-B4E1-CD60CF0B59B3}" destId="{DF701D32-1D12-4479-9BB1-0CF537C09223}" srcOrd="0" destOrd="0" presId="urn:microsoft.com/office/officeart/2005/8/layout/chevron1"/>
    <dgm:cxn modelId="{E07B51B9-7E1D-4969-8F71-517661C9665B}" type="presParOf" srcId="{171BA0B2-D584-4232-A89F-6273641F9392}" destId="{A4333D6E-D1AE-49D2-92C8-14980694DD76}" srcOrd="0" destOrd="0" presId="urn:microsoft.com/office/officeart/2005/8/layout/chevron1"/>
    <dgm:cxn modelId="{765BB74D-E3E2-427B-AE12-7E5DBF4F7082}" type="presParOf" srcId="{171BA0B2-D584-4232-A89F-6273641F9392}" destId="{CA7C4ACA-46A2-4D4C-9E08-2AE8EFA86B72}" srcOrd="1" destOrd="0" presId="urn:microsoft.com/office/officeart/2005/8/layout/chevron1"/>
    <dgm:cxn modelId="{6999E678-378C-4ECD-9E97-5B65C65D62F0}" type="presParOf" srcId="{171BA0B2-D584-4232-A89F-6273641F9392}" destId="{EBE4610E-1E29-4C8C-BCF3-8EF6B8D3F90F}" srcOrd="2" destOrd="0" presId="urn:microsoft.com/office/officeart/2005/8/layout/chevron1"/>
    <dgm:cxn modelId="{397E6044-2EEF-426F-B454-80D2E56AB90F}" type="presParOf" srcId="{171BA0B2-D584-4232-A89F-6273641F9392}" destId="{6472D50A-7BE1-48A7-A1EB-0C62F033DB3C}" srcOrd="3" destOrd="0" presId="urn:microsoft.com/office/officeart/2005/8/layout/chevron1"/>
    <dgm:cxn modelId="{57367467-C780-4D3E-8DC9-837384E37DC4}" type="presParOf" srcId="{171BA0B2-D584-4232-A89F-6273641F9392}" destId="{DF701D32-1D12-4479-9BB1-0CF537C09223}" srcOrd="4" destOrd="0" presId="urn:microsoft.com/office/officeart/2005/8/layout/chevron1"/>
    <dgm:cxn modelId="{0F5608EB-780C-4204-B25D-4648512E1A63}" type="presParOf" srcId="{171BA0B2-D584-4232-A89F-6273641F9392}" destId="{3500E22B-A545-4F44-BFC2-5F67E1C46A4D}" srcOrd="5" destOrd="0" presId="urn:microsoft.com/office/officeart/2005/8/layout/chevron1"/>
    <dgm:cxn modelId="{3DE6634B-CDA8-4F46-9115-8A3037F1707F}" type="presParOf" srcId="{171BA0B2-D584-4232-A89F-6273641F9392}" destId="{22475E76-327C-431D-AEFD-6F58F8F9E1A1}" srcOrd="6" destOrd="0" presId="urn:microsoft.com/office/officeart/2005/8/layout/chevron1"/>
    <dgm:cxn modelId="{657A5A7D-6F8D-43BB-853E-1AE90E818C3C}" type="presParOf" srcId="{171BA0B2-D584-4232-A89F-6273641F9392}" destId="{71B59364-86B5-4E7D-8DB8-7394A0F96698}" srcOrd="7" destOrd="0" presId="urn:microsoft.com/office/officeart/2005/8/layout/chevron1"/>
    <dgm:cxn modelId="{D6C0F29D-F5BC-4FC3-9EB1-044BE349DF1B}" type="presParOf" srcId="{171BA0B2-D584-4232-A89F-6273641F9392}" destId="{27E96186-B78A-4350-AEE1-94A247BF6343}" srcOrd="8" destOrd="0" presId="urn:microsoft.com/office/officeart/2005/8/layout/chevron1"/>
    <dgm:cxn modelId="{EF20D4CE-EEE6-45EA-82F7-B568514B41B7}" type="presParOf" srcId="{171BA0B2-D584-4232-A89F-6273641F9392}" destId="{95B07A04-3717-4EAA-8852-FA6D066F7838}" srcOrd="9" destOrd="0" presId="urn:microsoft.com/office/officeart/2005/8/layout/chevron1"/>
    <dgm:cxn modelId="{CA5503B6-80E8-43DF-82A8-C510B3A12134}" type="presParOf" srcId="{171BA0B2-D584-4232-A89F-6273641F9392}" destId="{9BC2D901-91B2-4FD7-9B13-AC2089CDE8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20C2F8-6099-441F-93DA-5780DFD9BC8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9AD5A4E-BB20-4C7C-B93A-FB746530943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You </a:t>
          </a:r>
          <a:r>
            <a:rPr lang="en-GB" i="1" dirty="0"/>
            <a:t>can </a:t>
          </a:r>
          <a:r>
            <a:rPr lang="en-GB" dirty="0"/>
            <a:t>create a pipeline using the graphical plugin ‘Blue Ocean’</a:t>
          </a:r>
          <a:endParaRPr lang="en-US" dirty="0"/>
        </a:p>
      </dgm:t>
    </dgm:pt>
    <dgm:pt modelId="{290F388A-917A-4AA2-AD92-E2EA365C3367}" type="parTrans" cxnId="{D7835269-16D0-4C8C-9C27-A97FB1967EEA}">
      <dgm:prSet/>
      <dgm:spPr/>
      <dgm:t>
        <a:bodyPr/>
        <a:lstStyle/>
        <a:p>
          <a:endParaRPr lang="en-US"/>
        </a:p>
      </dgm:t>
    </dgm:pt>
    <dgm:pt modelId="{9420E637-EF84-44F1-806D-4E49F47B1E25}" type="sibTrans" cxnId="{D7835269-16D0-4C8C-9C27-A97FB1967EEA}">
      <dgm:prSet/>
      <dgm:spPr/>
      <dgm:t>
        <a:bodyPr/>
        <a:lstStyle/>
        <a:p>
          <a:endParaRPr lang="en-US"/>
        </a:p>
      </dgm:t>
    </dgm:pt>
    <dgm:pt modelId="{3138C7D3-D009-43A2-8F4D-0AB94E5A39C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Professionals use code: </a:t>
          </a:r>
          <a:endParaRPr lang="en-US" dirty="0"/>
        </a:p>
      </dgm:t>
    </dgm:pt>
    <dgm:pt modelId="{CBB14683-76AC-4952-9F46-7310E9916541}" type="parTrans" cxnId="{B3F1B772-E1D5-4CA1-B31F-D78A00B6F755}">
      <dgm:prSet/>
      <dgm:spPr/>
      <dgm:t>
        <a:bodyPr/>
        <a:lstStyle/>
        <a:p>
          <a:endParaRPr lang="en-US"/>
        </a:p>
      </dgm:t>
    </dgm:pt>
    <dgm:pt modelId="{BA378496-E8A4-44B1-96B2-BDE15D0B39EC}" type="sibTrans" cxnId="{B3F1B772-E1D5-4CA1-B31F-D78A00B6F755}">
      <dgm:prSet/>
      <dgm:spPr/>
      <dgm:t>
        <a:bodyPr/>
        <a:lstStyle/>
        <a:p>
          <a:endParaRPr lang="en-US"/>
        </a:p>
      </dgm:t>
    </dgm:pt>
    <dgm:pt modelId="{5B8B6439-44F2-4980-9C3C-E3CCCB43B27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'Infrastructure as Code'</a:t>
          </a:r>
          <a:endParaRPr lang="en-US" dirty="0"/>
        </a:p>
      </dgm:t>
    </dgm:pt>
    <dgm:pt modelId="{F2BC7BE7-CA2C-4367-AA9B-915FCC038B63}" type="parTrans" cxnId="{9936B5E4-FAE9-49AE-A5CC-5C3CF1E6A376}">
      <dgm:prSet/>
      <dgm:spPr/>
      <dgm:t>
        <a:bodyPr/>
        <a:lstStyle/>
        <a:p>
          <a:endParaRPr lang="en-US"/>
        </a:p>
      </dgm:t>
    </dgm:pt>
    <dgm:pt modelId="{54D256AD-DA43-4AD2-91BB-9357911CE0C1}" type="sibTrans" cxnId="{9936B5E4-FAE9-49AE-A5CC-5C3CF1E6A376}">
      <dgm:prSet/>
      <dgm:spPr/>
      <dgm:t>
        <a:bodyPr/>
        <a:lstStyle/>
        <a:p>
          <a:endParaRPr lang="en-US"/>
        </a:p>
      </dgm:t>
    </dgm:pt>
    <dgm:pt modelId="{9D5B3306-7C0E-4526-8FCB-CC4A76D82BE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Use source control to store, merge, rollback</a:t>
          </a:r>
          <a:endParaRPr lang="en-US" dirty="0"/>
        </a:p>
      </dgm:t>
    </dgm:pt>
    <dgm:pt modelId="{B860566F-FBF5-4B24-840C-E01A51715464}" type="parTrans" cxnId="{60955103-40C1-43C5-9299-69AADC055072}">
      <dgm:prSet/>
      <dgm:spPr/>
      <dgm:t>
        <a:bodyPr/>
        <a:lstStyle/>
        <a:p>
          <a:endParaRPr lang="en-US"/>
        </a:p>
      </dgm:t>
    </dgm:pt>
    <dgm:pt modelId="{37278F2F-9C84-4158-A11C-4B769AA922E4}" type="sibTrans" cxnId="{60955103-40C1-43C5-9299-69AADC055072}">
      <dgm:prSet/>
      <dgm:spPr/>
      <dgm:t>
        <a:bodyPr/>
        <a:lstStyle/>
        <a:p>
          <a:endParaRPr lang="en-US"/>
        </a:p>
      </dgm:t>
    </dgm:pt>
    <dgm:pt modelId="{52073F34-1270-4184-A4B4-2D7A873EED4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Duplicate it for scaling</a:t>
          </a:r>
          <a:endParaRPr lang="en-US"/>
        </a:p>
      </dgm:t>
    </dgm:pt>
    <dgm:pt modelId="{268C3E9C-00C2-44F1-9B33-0C4D3D318C72}" type="parTrans" cxnId="{B22DE010-0083-41EF-B16A-C4A8FCD33B1C}">
      <dgm:prSet/>
      <dgm:spPr/>
      <dgm:t>
        <a:bodyPr/>
        <a:lstStyle/>
        <a:p>
          <a:endParaRPr lang="en-US"/>
        </a:p>
      </dgm:t>
    </dgm:pt>
    <dgm:pt modelId="{19FDB38A-011B-422E-A0E2-2FF37FA34DF2}" type="sibTrans" cxnId="{B22DE010-0083-41EF-B16A-C4A8FCD33B1C}">
      <dgm:prSet/>
      <dgm:spPr/>
      <dgm:t>
        <a:bodyPr/>
        <a:lstStyle/>
        <a:p>
          <a:endParaRPr lang="en-US"/>
        </a:p>
      </dgm:t>
    </dgm:pt>
    <dgm:pt modelId="{78F2C8FA-2DBA-4BF9-925B-FE8C19399A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cs typeface="Calibri Light"/>
            </a:rPr>
            <a:t>Jenkins provides </a:t>
          </a:r>
          <a:r>
            <a:rPr lang="en-GB" dirty="0"/>
            <a:t>a pipeline script editor. </a:t>
          </a:r>
          <a:endParaRPr lang="en-US" dirty="0"/>
        </a:p>
      </dgm:t>
    </dgm:pt>
    <dgm:pt modelId="{4D74B50A-0B0F-4A8D-AE7A-F6805F9C0626}" type="parTrans" cxnId="{9B506D85-1FF4-4199-AEF2-7A6146D7FEE9}">
      <dgm:prSet/>
      <dgm:spPr/>
      <dgm:t>
        <a:bodyPr/>
        <a:lstStyle/>
        <a:p>
          <a:endParaRPr lang="en-US"/>
        </a:p>
      </dgm:t>
    </dgm:pt>
    <dgm:pt modelId="{49684FA8-DA56-4DA8-B052-652276A2D1C1}" type="sibTrans" cxnId="{9B506D85-1FF4-4199-AEF2-7A6146D7FEE9}">
      <dgm:prSet/>
      <dgm:spPr/>
      <dgm:t>
        <a:bodyPr/>
        <a:lstStyle/>
        <a:p>
          <a:endParaRPr lang="en-US"/>
        </a:p>
      </dgm:t>
    </dgm:pt>
    <dgm:pt modelId="{04562E30-826D-4059-BF38-02EEB7CE3F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cs typeface="Calibri Light"/>
            </a:rPr>
            <a:t> </a:t>
          </a:r>
          <a:r>
            <a:rPr lang="en-GB" dirty="0"/>
            <a:t>Scripts </a:t>
          </a:r>
          <a:r>
            <a:rPr lang="en-US" dirty="0"/>
            <a:t>use </a:t>
          </a:r>
          <a:r>
            <a:rPr lang="en-GB" dirty="0"/>
            <a:t>Groovy</a:t>
          </a:r>
          <a:endParaRPr lang="en-US" dirty="0"/>
        </a:p>
      </dgm:t>
    </dgm:pt>
    <dgm:pt modelId="{3BD90088-1B7F-48CE-BCAE-3E5059797517}" type="parTrans" cxnId="{C41C125F-0B4F-48D2-8784-5E1D208EC9FA}">
      <dgm:prSet/>
      <dgm:spPr/>
      <dgm:t>
        <a:bodyPr/>
        <a:lstStyle/>
        <a:p>
          <a:endParaRPr lang="en-US"/>
        </a:p>
      </dgm:t>
    </dgm:pt>
    <dgm:pt modelId="{5F6E5769-88B7-4FC2-B7A0-3D6D3B36C72C}" type="sibTrans" cxnId="{C41C125F-0B4F-48D2-8784-5E1D208EC9FA}">
      <dgm:prSet/>
      <dgm:spPr/>
      <dgm:t>
        <a:bodyPr/>
        <a:lstStyle/>
        <a:p>
          <a:endParaRPr lang="en-US"/>
        </a:p>
      </dgm:t>
    </dgm:pt>
    <dgm:pt modelId="{26D70974-ED7A-4799-965F-9FA9FD5DA729}" type="pres">
      <dgm:prSet presAssocID="{F520C2F8-6099-441F-93DA-5780DFD9BC8D}" presName="root" presStyleCnt="0">
        <dgm:presLayoutVars>
          <dgm:dir/>
          <dgm:resizeHandles val="exact"/>
        </dgm:presLayoutVars>
      </dgm:prSet>
      <dgm:spPr/>
    </dgm:pt>
    <dgm:pt modelId="{064D91D2-993B-43A9-9709-1517D9A71C74}" type="pres">
      <dgm:prSet presAssocID="{39AD5A4E-BB20-4C7C-B93A-FB7465309433}" presName="compNode" presStyleCnt="0"/>
      <dgm:spPr/>
    </dgm:pt>
    <dgm:pt modelId="{4E074813-A82F-44AC-A65C-72EC203C42DF}" type="pres">
      <dgm:prSet presAssocID="{39AD5A4E-BB20-4C7C-B93A-FB7465309433}" presName="bgRect" presStyleLbl="bgShp" presStyleIdx="0" presStyleCnt="3"/>
      <dgm:spPr>
        <a:solidFill>
          <a:schemeClr val="bg1">
            <a:lumMod val="65000"/>
          </a:schemeClr>
        </a:solidFill>
      </dgm:spPr>
    </dgm:pt>
    <dgm:pt modelId="{8C83D409-3D18-4A92-B64B-76C7E078FC88}" type="pres">
      <dgm:prSet presAssocID="{39AD5A4E-BB20-4C7C-B93A-FB746530943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2"/>
        </a:ext>
      </dgm:extLst>
    </dgm:pt>
    <dgm:pt modelId="{CE63EBE6-6FBA-407D-BB58-E82C4E4F96DA}" type="pres">
      <dgm:prSet presAssocID="{39AD5A4E-BB20-4C7C-B93A-FB7465309433}" presName="spaceRect" presStyleCnt="0"/>
      <dgm:spPr/>
    </dgm:pt>
    <dgm:pt modelId="{784A2145-3141-4CE8-AC26-F1F57F0F3BDB}" type="pres">
      <dgm:prSet presAssocID="{39AD5A4E-BB20-4C7C-B93A-FB7465309433}" presName="parTx" presStyleLbl="revTx" presStyleIdx="0" presStyleCnt="5" custLinFactNeighborX="-3889" custLinFactNeighborY="755">
        <dgm:presLayoutVars>
          <dgm:chMax val="0"/>
          <dgm:chPref val="0"/>
        </dgm:presLayoutVars>
      </dgm:prSet>
      <dgm:spPr/>
    </dgm:pt>
    <dgm:pt modelId="{813179FD-55A1-40B6-9C4F-C1BD7E8FE5F2}" type="pres">
      <dgm:prSet presAssocID="{9420E637-EF84-44F1-806D-4E49F47B1E25}" presName="sibTrans" presStyleCnt="0"/>
      <dgm:spPr/>
    </dgm:pt>
    <dgm:pt modelId="{D200D56F-AFE8-4F62-9788-94A63D73A702}" type="pres">
      <dgm:prSet presAssocID="{3138C7D3-D009-43A2-8F4D-0AB94E5A39C7}" presName="compNode" presStyleCnt="0"/>
      <dgm:spPr/>
    </dgm:pt>
    <dgm:pt modelId="{FD52885F-8F95-42BA-B633-763EF7BB7262}" type="pres">
      <dgm:prSet presAssocID="{3138C7D3-D009-43A2-8F4D-0AB94E5A39C7}" presName="bgRect" presStyleLbl="bgShp" presStyleIdx="1" presStyleCnt="3" custLinFactNeighborX="1583" custLinFactNeighborY="914"/>
      <dgm:spPr>
        <a:solidFill>
          <a:schemeClr val="tx2">
            <a:lumMod val="60000"/>
            <a:lumOff val="40000"/>
          </a:schemeClr>
        </a:solidFill>
      </dgm:spPr>
    </dgm:pt>
    <dgm:pt modelId="{3A612A07-72F5-4F78-A6F1-E208D36CCE5E}" type="pres">
      <dgm:prSet presAssocID="{3138C7D3-D009-43A2-8F4D-0AB94E5A39C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Secure"/>
        </a:ext>
      </dgm:extLst>
    </dgm:pt>
    <dgm:pt modelId="{B07FF3EA-FCC7-4494-83E4-2A4D49D792B8}" type="pres">
      <dgm:prSet presAssocID="{3138C7D3-D009-43A2-8F4D-0AB94E5A39C7}" presName="spaceRect" presStyleCnt="0"/>
      <dgm:spPr/>
    </dgm:pt>
    <dgm:pt modelId="{31555CE0-EACE-4DAF-9733-9750D7976162}" type="pres">
      <dgm:prSet presAssocID="{3138C7D3-D009-43A2-8F4D-0AB94E5A39C7}" presName="parTx" presStyleLbl="revTx" presStyleIdx="1" presStyleCnt="5" custScaleX="78606" custLinFactNeighborX="-12565" custLinFactNeighborY="914">
        <dgm:presLayoutVars>
          <dgm:chMax val="0"/>
          <dgm:chPref val="0"/>
        </dgm:presLayoutVars>
      </dgm:prSet>
      <dgm:spPr/>
    </dgm:pt>
    <dgm:pt modelId="{B210C330-7982-414C-83CF-5A1DD1C9B8D0}" type="pres">
      <dgm:prSet presAssocID="{3138C7D3-D009-43A2-8F4D-0AB94E5A39C7}" presName="desTx" presStyleLbl="revTx" presStyleIdx="2" presStyleCnt="5" custScaleX="149484">
        <dgm:presLayoutVars/>
      </dgm:prSet>
      <dgm:spPr/>
    </dgm:pt>
    <dgm:pt modelId="{F645E3D8-32A8-4E6B-9D53-87891DFF79E3}" type="pres">
      <dgm:prSet presAssocID="{BA378496-E8A4-44B1-96B2-BDE15D0B39EC}" presName="sibTrans" presStyleCnt="0"/>
      <dgm:spPr/>
    </dgm:pt>
    <dgm:pt modelId="{2C3A1F59-18A5-49DD-BAA6-26A87B4FC944}" type="pres">
      <dgm:prSet presAssocID="{78F2C8FA-2DBA-4BF9-925B-FE8C19399A10}" presName="compNode" presStyleCnt="0"/>
      <dgm:spPr/>
    </dgm:pt>
    <dgm:pt modelId="{5B6B0E18-7A8A-4083-A70C-390372B7C655}" type="pres">
      <dgm:prSet presAssocID="{78F2C8FA-2DBA-4BF9-925B-FE8C19399A10}" presName="bgRect" presStyleLbl="bgShp" presStyleIdx="2" presStyleCnt="3"/>
      <dgm:spPr>
        <a:solidFill>
          <a:schemeClr val="tx2">
            <a:lumMod val="75000"/>
          </a:schemeClr>
        </a:solidFill>
      </dgm:spPr>
    </dgm:pt>
    <dgm:pt modelId="{B6D9EF2A-BC7D-43BF-B60E-D9BC669C660F}" type="pres">
      <dgm:prSet presAssocID="{78F2C8FA-2DBA-4BF9-925B-FE8C19399A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"/>
        </a:ext>
      </dgm:extLst>
    </dgm:pt>
    <dgm:pt modelId="{7A52542C-1534-41F5-942E-FB9F5B00C791}" type="pres">
      <dgm:prSet presAssocID="{78F2C8FA-2DBA-4BF9-925B-FE8C19399A10}" presName="spaceRect" presStyleCnt="0"/>
      <dgm:spPr/>
    </dgm:pt>
    <dgm:pt modelId="{2D339797-997C-490E-A11F-1E498DA127C7}" type="pres">
      <dgm:prSet presAssocID="{78F2C8FA-2DBA-4BF9-925B-FE8C19399A10}" presName="parTx" presStyleLbl="revTx" presStyleIdx="3" presStyleCnt="5">
        <dgm:presLayoutVars>
          <dgm:chMax val="0"/>
          <dgm:chPref val="0"/>
        </dgm:presLayoutVars>
      </dgm:prSet>
      <dgm:spPr/>
    </dgm:pt>
    <dgm:pt modelId="{610FCDEB-B525-47FC-BE0B-5D38323170E0}" type="pres">
      <dgm:prSet presAssocID="{78F2C8FA-2DBA-4BF9-925B-FE8C19399A10}" presName="desTx" presStyleLbl="revTx" presStyleIdx="4" presStyleCnt="5">
        <dgm:presLayoutVars/>
      </dgm:prSet>
      <dgm:spPr/>
    </dgm:pt>
  </dgm:ptLst>
  <dgm:cxnLst>
    <dgm:cxn modelId="{60955103-40C1-43C5-9299-69AADC055072}" srcId="{3138C7D3-D009-43A2-8F4D-0AB94E5A39C7}" destId="{9D5B3306-7C0E-4526-8FCB-CC4A76D82BE9}" srcOrd="1" destOrd="0" parTransId="{B860566F-FBF5-4B24-840C-E01A51715464}" sibTransId="{37278F2F-9C84-4158-A11C-4B769AA922E4}"/>
    <dgm:cxn modelId="{69E5A707-5070-4071-9DEC-70931F9E3E36}" type="presOf" srcId="{5B8B6439-44F2-4980-9C3C-E3CCCB43B274}" destId="{B210C330-7982-414C-83CF-5A1DD1C9B8D0}" srcOrd="0" destOrd="0" presId="urn:microsoft.com/office/officeart/2018/2/layout/IconVerticalSolidList"/>
    <dgm:cxn modelId="{B22DE010-0083-41EF-B16A-C4A8FCD33B1C}" srcId="{3138C7D3-D009-43A2-8F4D-0AB94E5A39C7}" destId="{52073F34-1270-4184-A4B4-2D7A873EED48}" srcOrd="2" destOrd="0" parTransId="{268C3E9C-00C2-44F1-9B33-0C4D3D318C72}" sibTransId="{19FDB38A-011B-422E-A0E2-2FF37FA34DF2}"/>
    <dgm:cxn modelId="{FDEB0B1A-4D81-4279-B5CB-8E26F4C2715E}" type="presOf" srcId="{52073F34-1270-4184-A4B4-2D7A873EED48}" destId="{B210C330-7982-414C-83CF-5A1DD1C9B8D0}" srcOrd="0" destOrd="2" presId="urn:microsoft.com/office/officeart/2018/2/layout/IconVerticalSolidList"/>
    <dgm:cxn modelId="{5B8B5D26-4B54-47F4-A150-D2FA5A0FC136}" type="presOf" srcId="{39AD5A4E-BB20-4C7C-B93A-FB7465309433}" destId="{784A2145-3141-4CE8-AC26-F1F57F0F3BDB}" srcOrd="0" destOrd="0" presId="urn:microsoft.com/office/officeart/2018/2/layout/IconVerticalSolidList"/>
    <dgm:cxn modelId="{A0AE243F-2B85-402D-9476-C3F041E5D66B}" type="presOf" srcId="{9D5B3306-7C0E-4526-8FCB-CC4A76D82BE9}" destId="{B210C330-7982-414C-83CF-5A1DD1C9B8D0}" srcOrd="0" destOrd="1" presId="urn:microsoft.com/office/officeart/2018/2/layout/IconVerticalSolidList"/>
    <dgm:cxn modelId="{C41C125F-0B4F-48D2-8784-5E1D208EC9FA}" srcId="{78F2C8FA-2DBA-4BF9-925B-FE8C19399A10}" destId="{04562E30-826D-4059-BF38-02EEB7CE3F6E}" srcOrd="0" destOrd="0" parTransId="{3BD90088-1B7F-48CE-BCAE-3E5059797517}" sibTransId="{5F6E5769-88B7-4FC2-B7A0-3D6D3B36C72C}"/>
    <dgm:cxn modelId="{6377D065-4903-42CD-A7D9-BAD355D360FD}" type="presOf" srcId="{78F2C8FA-2DBA-4BF9-925B-FE8C19399A10}" destId="{2D339797-997C-490E-A11F-1E498DA127C7}" srcOrd="0" destOrd="0" presId="urn:microsoft.com/office/officeart/2018/2/layout/IconVerticalSolidList"/>
    <dgm:cxn modelId="{D7835269-16D0-4C8C-9C27-A97FB1967EEA}" srcId="{F520C2F8-6099-441F-93DA-5780DFD9BC8D}" destId="{39AD5A4E-BB20-4C7C-B93A-FB7465309433}" srcOrd="0" destOrd="0" parTransId="{290F388A-917A-4AA2-AD92-E2EA365C3367}" sibTransId="{9420E637-EF84-44F1-806D-4E49F47B1E25}"/>
    <dgm:cxn modelId="{1E53006F-B6E6-4B61-B625-05E7D1D78FCC}" type="presOf" srcId="{3138C7D3-D009-43A2-8F4D-0AB94E5A39C7}" destId="{31555CE0-EACE-4DAF-9733-9750D7976162}" srcOrd="0" destOrd="0" presId="urn:microsoft.com/office/officeart/2018/2/layout/IconVerticalSolidList"/>
    <dgm:cxn modelId="{B3F1B772-E1D5-4CA1-B31F-D78A00B6F755}" srcId="{F520C2F8-6099-441F-93DA-5780DFD9BC8D}" destId="{3138C7D3-D009-43A2-8F4D-0AB94E5A39C7}" srcOrd="1" destOrd="0" parTransId="{CBB14683-76AC-4952-9F46-7310E9916541}" sibTransId="{BA378496-E8A4-44B1-96B2-BDE15D0B39EC}"/>
    <dgm:cxn modelId="{8EA7D175-350D-4B40-9900-A2C6B2932C53}" type="presOf" srcId="{04562E30-826D-4059-BF38-02EEB7CE3F6E}" destId="{610FCDEB-B525-47FC-BE0B-5D38323170E0}" srcOrd="0" destOrd="0" presId="urn:microsoft.com/office/officeart/2018/2/layout/IconVerticalSolidList"/>
    <dgm:cxn modelId="{9B506D85-1FF4-4199-AEF2-7A6146D7FEE9}" srcId="{F520C2F8-6099-441F-93DA-5780DFD9BC8D}" destId="{78F2C8FA-2DBA-4BF9-925B-FE8C19399A10}" srcOrd="2" destOrd="0" parTransId="{4D74B50A-0B0F-4A8D-AE7A-F6805F9C0626}" sibTransId="{49684FA8-DA56-4DA8-B052-652276A2D1C1}"/>
    <dgm:cxn modelId="{CBA8E5AA-8F80-46D3-851C-98325A5F6D95}" type="presOf" srcId="{F520C2F8-6099-441F-93DA-5780DFD9BC8D}" destId="{26D70974-ED7A-4799-965F-9FA9FD5DA729}" srcOrd="0" destOrd="0" presId="urn:microsoft.com/office/officeart/2018/2/layout/IconVerticalSolidList"/>
    <dgm:cxn modelId="{9936B5E4-FAE9-49AE-A5CC-5C3CF1E6A376}" srcId="{3138C7D3-D009-43A2-8F4D-0AB94E5A39C7}" destId="{5B8B6439-44F2-4980-9C3C-E3CCCB43B274}" srcOrd="0" destOrd="0" parTransId="{F2BC7BE7-CA2C-4367-AA9B-915FCC038B63}" sibTransId="{54D256AD-DA43-4AD2-91BB-9357911CE0C1}"/>
    <dgm:cxn modelId="{F664A2F2-DDC0-41FD-B15B-2120E8306178}" type="presParOf" srcId="{26D70974-ED7A-4799-965F-9FA9FD5DA729}" destId="{064D91D2-993B-43A9-9709-1517D9A71C74}" srcOrd="0" destOrd="0" presId="urn:microsoft.com/office/officeart/2018/2/layout/IconVerticalSolidList"/>
    <dgm:cxn modelId="{D4DFBD44-73EB-4FF5-85DA-34BEA0314342}" type="presParOf" srcId="{064D91D2-993B-43A9-9709-1517D9A71C74}" destId="{4E074813-A82F-44AC-A65C-72EC203C42DF}" srcOrd="0" destOrd="0" presId="urn:microsoft.com/office/officeart/2018/2/layout/IconVerticalSolidList"/>
    <dgm:cxn modelId="{9B4BA142-3FEA-4F44-9BDF-9587E45C4AF0}" type="presParOf" srcId="{064D91D2-993B-43A9-9709-1517D9A71C74}" destId="{8C83D409-3D18-4A92-B64B-76C7E078FC88}" srcOrd="1" destOrd="0" presId="urn:microsoft.com/office/officeart/2018/2/layout/IconVerticalSolidList"/>
    <dgm:cxn modelId="{F1A0C706-939B-4479-BDE3-29ACC1DE2F46}" type="presParOf" srcId="{064D91D2-993B-43A9-9709-1517D9A71C74}" destId="{CE63EBE6-6FBA-407D-BB58-E82C4E4F96DA}" srcOrd="2" destOrd="0" presId="urn:microsoft.com/office/officeart/2018/2/layout/IconVerticalSolidList"/>
    <dgm:cxn modelId="{FA3AC233-14C9-4710-A162-0AA26EFD1B0A}" type="presParOf" srcId="{064D91D2-993B-43A9-9709-1517D9A71C74}" destId="{784A2145-3141-4CE8-AC26-F1F57F0F3BDB}" srcOrd="3" destOrd="0" presId="urn:microsoft.com/office/officeart/2018/2/layout/IconVerticalSolidList"/>
    <dgm:cxn modelId="{C01BC5B5-21BE-41A5-8DFC-28799DE7248A}" type="presParOf" srcId="{26D70974-ED7A-4799-965F-9FA9FD5DA729}" destId="{813179FD-55A1-40B6-9C4F-C1BD7E8FE5F2}" srcOrd="1" destOrd="0" presId="urn:microsoft.com/office/officeart/2018/2/layout/IconVerticalSolidList"/>
    <dgm:cxn modelId="{246EB953-B785-4455-945C-9ABA6C8407A3}" type="presParOf" srcId="{26D70974-ED7A-4799-965F-9FA9FD5DA729}" destId="{D200D56F-AFE8-4F62-9788-94A63D73A702}" srcOrd="2" destOrd="0" presId="urn:microsoft.com/office/officeart/2018/2/layout/IconVerticalSolidList"/>
    <dgm:cxn modelId="{017CA4C7-7E19-4338-8166-DC642E2E14D4}" type="presParOf" srcId="{D200D56F-AFE8-4F62-9788-94A63D73A702}" destId="{FD52885F-8F95-42BA-B633-763EF7BB7262}" srcOrd="0" destOrd="0" presId="urn:microsoft.com/office/officeart/2018/2/layout/IconVerticalSolidList"/>
    <dgm:cxn modelId="{CBCEE1C2-C559-45B2-897C-708AC9BD4C78}" type="presParOf" srcId="{D200D56F-AFE8-4F62-9788-94A63D73A702}" destId="{3A612A07-72F5-4F78-A6F1-E208D36CCE5E}" srcOrd="1" destOrd="0" presId="urn:microsoft.com/office/officeart/2018/2/layout/IconVerticalSolidList"/>
    <dgm:cxn modelId="{435E2939-2690-42A0-BBCB-0C780EE4C3DC}" type="presParOf" srcId="{D200D56F-AFE8-4F62-9788-94A63D73A702}" destId="{B07FF3EA-FCC7-4494-83E4-2A4D49D792B8}" srcOrd="2" destOrd="0" presId="urn:microsoft.com/office/officeart/2018/2/layout/IconVerticalSolidList"/>
    <dgm:cxn modelId="{4CE03264-AFAD-443F-AE5D-D6A62EEAACF4}" type="presParOf" srcId="{D200D56F-AFE8-4F62-9788-94A63D73A702}" destId="{31555CE0-EACE-4DAF-9733-9750D7976162}" srcOrd="3" destOrd="0" presId="urn:microsoft.com/office/officeart/2018/2/layout/IconVerticalSolidList"/>
    <dgm:cxn modelId="{1D33E574-C065-4580-A275-A87A71F8F984}" type="presParOf" srcId="{D200D56F-AFE8-4F62-9788-94A63D73A702}" destId="{B210C330-7982-414C-83CF-5A1DD1C9B8D0}" srcOrd="4" destOrd="0" presId="urn:microsoft.com/office/officeart/2018/2/layout/IconVerticalSolidList"/>
    <dgm:cxn modelId="{C250F1D3-BB76-47D1-AE94-4C5FB3B834DB}" type="presParOf" srcId="{26D70974-ED7A-4799-965F-9FA9FD5DA729}" destId="{F645E3D8-32A8-4E6B-9D53-87891DFF79E3}" srcOrd="3" destOrd="0" presId="urn:microsoft.com/office/officeart/2018/2/layout/IconVerticalSolidList"/>
    <dgm:cxn modelId="{560E859B-4BCB-4762-B5E9-02657DA6083D}" type="presParOf" srcId="{26D70974-ED7A-4799-965F-9FA9FD5DA729}" destId="{2C3A1F59-18A5-49DD-BAA6-26A87B4FC944}" srcOrd="4" destOrd="0" presId="urn:microsoft.com/office/officeart/2018/2/layout/IconVerticalSolidList"/>
    <dgm:cxn modelId="{7D06EF2F-8D8E-4000-A254-29F97E221123}" type="presParOf" srcId="{2C3A1F59-18A5-49DD-BAA6-26A87B4FC944}" destId="{5B6B0E18-7A8A-4083-A70C-390372B7C655}" srcOrd="0" destOrd="0" presId="urn:microsoft.com/office/officeart/2018/2/layout/IconVerticalSolidList"/>
    <dgm:cxn modelId="{466221F8-7284-442F-A9A4-5C35CB5D28DB}" type="presParOf" srcId="{2C3A1F59-18A5-49DD-BAA6-26A87B4FC944}" destId="{B6D9EF2A-BC7D-43BF-B60E-D9BC669C660F}" srcOrd="1" destOrd="0" presId="urn:microsoft.com/office/officeart/2018/2/layout/IconVerticalSolidList"/>
    <dgm:cxn modelId="{736E62FB-1B6E-40CD-AE5A-FDDDDDC1DDDD}" type="presParOf" srcId="{2C3A1F59-18A5-49DD-BAA6-26A87B4FC944}" destId="{7A52542C-1534-41F5-942E-FB9F5B00C791}" srcOrd="2" destOrd="0" presId="urn:microsoft.com/office/officeart/2018/2/layout/IconVerticalSolidList"/>
    <dgm:cxn modelId="{A05EF732-AA92-4C32-904B-968D0A52032B}" type="presParOf" srcId="{2C3A1F59-18A5-49DD-BAA6-26A87B4FC944}" destId="{2D339797-997C-490E-A11F-1E498DA127C7}" srcOrd="3" destOrd="0" presId="urn:microsoft.com/office/officeart/2018/2/layout/IconVerticalSolidList"/>
    <dgm:cxn modelId="{97FF55F0-0D74-4748-BB13-5C8F1E139AEA}" type="presParOf" srcId="{2C3A1F59-18A5-49DD-BAA6-26A87B4FC944}" destId="{610FCDEB-B525-47FC-BE0B-5D38323170E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A645F-384A-44BE-ABC4-DC82A6025A01}">
      <dsp:nvSpPr>
        <dsp:cNvPr id="0" name=""/>
        <dsp:cNvSpPr/>
      </dsp:nvSpPr>
      <dsp:spPr>
        <a:xfrm>
          <a:off x="0" y="90793"/>
          <a:ext cx="6513603" cy="135252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Divided into short tuition sections no more than a couple of hours</a:t>
          </a:r>
        </a:p>
      </dsp:txBody>
      <dsp:txXfrm>
        <a:off x="66025" y="156818"/>
        <a:ext cx="6381553" cy="1220470"/>
      </dsp:txXfrm>
    </dsp:sp>
    <dsp:sp modelId="{FC15E9C8-0A2C-4A98-8B53-6A59AFFD07D1}">
      <dsp:nvSpPr>
        <dsp:cNvPr id="0" name=""/>
        <dsp:cNvSpPr/>
      </dsp:nvSpPr>
      <dsp:spPr>
        <a:xfrm>
          <a:off x="0" y="1541233"/>
          <a:ext cx="6513603" cy="1352520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/>
            <a:t>Emphasis on exercises rather than slides</a:t>
          </a:r>
          <a:endParaRPr lang="en-US" sz="3400" kern="1200"/>
        </a:p>
      </dsp:txBody>
      <dsp:txXfrm>
        <a:off x="66025" y="1607258"/>
        <a:ext cx="6381553" cy="1220470"/>
      </dsp:txXfrm>
    </dsp:sp>
    <dsp:sp modelId="{63692280-EC17-45AA-B09D-B6182C6E300E}">
      <dsp:nvSpPr>
        <dsp:cNvPr id="0" name=""/>
        <dsp:cNvSpPr/>
      </dsp:nvSpPr>
      <dsp:spPr>
        <a:xfrm>
          <a:off x="0" y="2991673"/>
          <a:ext cx="6513603" cy="135252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/>
            <a:t>Interactive</a:t>
          </a:r>
          <a:endParaRPr lang="en-US" sz="3400" kern="1200"/>
        </a:p>
      </dsp:txBody>
      <dsp:txXfrm>
        <a:off x="66025" y="3057698"/>
        <a:ext cx="6381553" cy="1220470"/>
      </dsp:txXfrm>
    </dsp:sp>
    <dsp:sp modelId="{C494E29E-6C90-4A50-BE95-FE38B85CF934}">
      <dsp:nvSpPr>
        <dsp:cNvPr id="0" name=""/>
        <dsp:cNvSpPr/>
      </dsp:nvSpPr>
      <dsp:spPr>
        <a:xfrm>
          <a:off x="0" y="4455317"/>
          <a:ext cx="6513603" cy="1352520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Lunch: 1 Hour</a:t>
          </a:r>
          <a:endParaRPr lang="en-US" sz="3400" kern="1200" dirty="0"/>
        </a:p>
      </dsp:txBody>
      <dsp:txXfrm>
        <a:off x="66025" y="4521342"/>
        <a:ext cx="6381553" cy="1220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B82E32-F7C4-48D1-9547-7D7A5DF003D9}">
      <dsp:nvSpPr>
        <dsp:cNvPr id="0" name=""/>
        <dsp:cNvSpPr/>
      </dsp:nvSpPr>
      <dsp:spPr>
        <a:xfrm>
          <a:off x="130938" y="1393"/>
          <a:ext cx="4224635" cy="26826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8C63B-C478-4996-81E3-283E923D0622}">
      <dsp:nvSpPr>
        <dsp:cNvPr id="0" name=""/>
        <dsp:cNvSpPr/>
      </dsp:nvSpPr>
      <dsp:spPr>
        <a:xfrm>
          <a:off x="600342" y="447327"/>
          <a:ext cx="4224635" cy="26826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/>
            <a:t>It's one thing to write a prototype </a:t>
          </a:r>
          <a:endParaRPr lang="en-US" sz="4400" kern="1200"/>
        </a:p>
      </dsp:txBody>
      <dsp:txXfrm>
        <a:off x="678914" y="525899"/>
        <a:ext cx="4067491" cy="2525499"/>
      </dsp:txXfrm>
    </dsp:sp>
    <dsp:sp modelId="{AE6CD0E4-1FD2-4BAF-A948-4BE60D0670CB}">
      <dsp:nvSpPr>
        <dsp:cNvPr id="0" name=""/>
        <dsp:cNvSpPr/>
      </dsp:nvSpPr>
      <dsp:spPr>
        <a:xfrm>
          <a:off x="5294381" y="1393"/>
          <a:ext cx="4224635" cy="26826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99C97D-B519-4CCE-B4E7-540C19192FE9}">
      <dsp:nvSpPr>
        <dsp:cNvPr id="0" name=""/>
        <dsp:cNvSpPr/>
      </dsp:nvSpPr>
      <dsp:spPr>
        <a:xfrm>
          <a:off x="5763785" y="447327"/>
          <a:ext cx="4224635" cy="26826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It's another to ship quality on-time, every time</a:t>
          </a:r>
        </a:p>
      </dsp:txBody>
      <dsp:txXfrm>
        <a:off x="5842357" y="525899"/>
        <a:ext cx="4067491" cy="25254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333D6E-D1AE-49D2-92C8-14980694DD76}">
      <dsp:nvSpPr>
        <dsp:cNvPr id="0" name=""/>
        <dsp:cNvSpPr/>
      </dsp:nvSpPr>
      <dsp:spPr>
        <a:xfrm>
          <a:off x="3885" y="1014975"/>
          <a:ext cx="1445311" cy="578124"/>
        </a:xfrm>
        <a:prstGeom prst="chevron">
          <a:avLst/>
        </a:prstGeom>
        <a:solidFill>
          <a:srgbClr val="80AFD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Plan</a:t>
          </a:r>
        </a:p>
      </dsp:txBody>
      <dsp:txXfrm>
        <a:off x="292947" y="1014975"/>
        <a:ext cx="867187" cy="578124"/>
      </dsp:txXfrm>
    </dsp:sp>
    <dsp:sp modelId="{EBE4610E-1E29-4C8C-BCF3-8EF6B8D3F90F}">
      <dsp:nvSpPr>
        <dsp:cNvPr id="0" name=""/>
        <dsp:cNvSpPr/>
      </dsp:nvSpPr>
      <dsp:spPr>
        <a:xfrm>
          <a:off x="1304665" y="1014975"/>
          <a:ext cx="1445311" cy="578124"/>
        </a:xfrm>
        <a:prstGeom prst="chevron">
          <a:avLst/>
        </a:prstGeom>
        <a:solidFill>
          <a:srgbClr val="80AFD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Code</a:t>
          </a:r>
        </a:p>
      </dsp:txBody>
      <dsp:txXfrm>
        <a:off x="1593727" y="1014975"/>
        <a:ext cx="867187" cy="578124"/>
      </dsp:txXfrm>
    </dsp:sp>
    <dsp:sp modelId="{DF701D32-1D12-4479-9BB1-0CF537C09223}">
      <dsp:nvSpPr>
        <dsp:cNvPr id="0" name=""/>
        <dsp:cNvSpPr/>
      </dsp:nvSpPr>
      <dsp:spPr>
        <a:xfrm>
          <a:off x="2605445" y="1014975"/>
          <a:ext cx="1445311" cy="578124"/>
        </a:xfrm>
        <a:prstGeom prst="chevron">
          <a:avLst/>
        </a:prstGeom>
        <a:solidFill>
          <a:srgbClr val="80AFD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Build</a:t>
          </a:r>
        </a:p>
      </dsp:txBody>
      <dsp:txXfrm>
        <a:off x="2894507" y="1014975"/>
        <a:ext cx="867187" cy="578124"/>
      </dsp:txXfrm>
    </dsp:sp>
    <dsp:sp modelId="{22475E76-327C-431D-AEFD-6F58F8F9E1A1}">
      <dsp:nvSpPr>
        <dsp:cNvPr id="0" name=""/>
        <dsp:cNvSpPr/>
      </dsp:nvSpPr>
      <dsp:spPr>
        <a:xfrm>
          <a:off x="3906225" y="1014975"/>
          <a:ext cx="1445311" cy="5781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Test</a:t>
          </a:r>
        </a:p>
      </dsp:txBody>
      <dsp:txXfrm>
        <a:off x="4195287" y="1014975"/>
        <a:ext cx="867187" cy="578124"/>
      </dsp:txXfrm>
    </dsp:sp>
    <dsp:sp modelId="{27E96186-B78A-4350-AEE1-94A247BF6343}">
      <dsp:nvSpPr>
        <dsp:cNvPr id="0" name=""/>
        <dsp:cNvSpPr/>
      </dsp:nvSpPr>
      <dsp:spPr>
        <a:xfrm>
          <a:off x="5207005" y="1014975"/>
          <a:ext cx="1445311" cy="578124"/>
        </a:xfrm>
        <a:prstGeom prst="chevron">
          <a:avLst/>
        </a:prstGeom>
        <a:solidFill>
          <a:srgbClr val="FBB12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Release </a:t>
          </a:r>
        </a:p>
      </dsp:txBody>
      <dsp:txXfrm>
        <a:off x="5496067" y="1014975"/>
        <a:ext cx="867187" cy="578124"/>
      </dsp:txXfrm>
    </dsp:sp>
    <dsp:sp modelId="{9BC2D901-91B2-4FD7-9B13-AC2089CDE873}">
      <dsp:nvSpPr>
        <dsp:cNvPr id="0" name=""/>
        <dsp:cNvSpPr/>
      </dsp:nvSpPr>
      <dsp:spPr>
        <a:xfrm>
          <a:off x="6507785" y="1014975"/>
          <a:ext cx="1445311" cy="578124"/>
        </a:xfrm>
        <a:prstGeom prst="chevron">
          <a:avLst/>
        </a:prstGeom>
        <a:solidFill>
          <a:srgbClr val="FBB12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Operate</a:t>
          </a:r>
        </a:p>
      </dsp:txBody>
      <dsp:txXfrm>
        <a:off x="6796847" y="1014975"/>
        <a:ext cx="867187" cy="5781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074813-A82F-44AC-A65C-72EC203C42DF}">
      <dsp:nvSpPr>
        <dsp:cNvPr id="0" name=""/>
        <dsp:cNvSpPr/>
      </dsp:nvSpPr>
      <dsp:spPr>
        <a:xfrm>
          <a:off x="0" y="6647"/>
          <a:ext cx="6908800" cy="1725976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3D409-3D18-4A92-B64B-76C7E078FC88}">
      <dsp:nvSpPr>
        <dsp:cNvPr id="0" name=""/>
        <dsp:cNvSpPr/>
      </dsp:nvSpPr>
      <dsp:spPr>
        <a:xfrm>
          <a:off x="522107" y="394991"/>
          <a:ext cx="949287" cy="9492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A2145-3141-4CE8-AC26-F1F57F0F3BDB}">
      <dsp:nvSpPr>
        <dsp:cNvPr id="0" name=""/>
        <dsp:cNvSpPr/>
      </dsp:nvSpPr>
      <dsp:spPr>
        <a:xfrm>
          <a:off x="1802423" y="19678"/>
          <a:ext cx="4913348" cy="1725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66" tIns="182666" rIns="182666" bIns="182666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You </a:t>
          </a:r>
          <a:r>
            <a:rPr lang="en-GB" sz="2300" i="1" kern="1200" dirty="0"/>
            <a:t>can </a:t>
          </a:r>
          <a:r>
            <a:rPr lang="en-GB" sz="2300" kern="1200" dirty="0"/>
            <a:t>create a pipeline using the graphical plugin ‘Blue Ocean’</a:t>
          </a:r>
          <a:endParaRPr lang="en-US" sz="2300" kern="1200" dirty="0"/>
        </a:p>
      </dsp:txBody>
      <dsp:txXfrm>
        <a:off x="1802423" y="19678"/>
        <a:ext cx="4913348" cy="1725976"/>
      </dsp:txXfrm>
    </dsp:sp>
    <dsp:sp modelId="{FD52885F-8F95-42BA-B633-763EF7BB7262}">
      <dsp:nvSpPr>
        <dsp:cNvPr id="0" name=""/>
        <dsp:cNvSpPr/>
      </dsp:nvSpPr>
      <dsp:spPr>
        <a:xfrm>
          <a:off x="0" y="2179893"/>
          <a:ext cx="6908800" cy="1725976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612A07-72F5-4F78-A6F1-E208D36CCE5E}">
      <dsp:nvSpPr>
        <dsp:cNvPr id="0" name=""/>
        <dsp:cNvSpPr/>
      </dsp:nvSpPr>
      <dsp:spPr>
        <a:xfrm>
          <a:off x="522107" y="2552462"/>
          <a:ext cx="949287" cy="9492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55CE0-EACE-4DAF-9733-9750D7976162}">
      <dsp:nvSpPr>
        <dsp:cNvPr id="0" name=""/>
        <dsp:cNvSpPr/>
      </dsp:nvSpPr>
      <dsp:spPr>
        <a:xfrm>
          <a:off x="1947852" y="2179893"/>
          <a:ext cx="1920996" cy="1725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66" tIns="182666" rIns="182666" bIns="182666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Professionals use code: </a:t>
          </a:r>
          <a:endParaRPr lang="en-US" sz="2300" kern="1200" dirty="0"/>
        </a:p>
      </dsp:txBody>
      <dsp:txXfrm>
        <a:off x="1947852" y="2179893"/>
        <a:ext cx="1920996" cy="1725976"/>
      </dsp:txXfrm>
    </dsp:sp>
    <dsp:sp modelId="{B210C330-7982-414C-83CF-5A1DD1C9B8D0}">
      <dsp:nvSpPr>
        <dsp:cNvPr id="0" name=""/>
        <dsp:cNvSpPr/>
      </dsp:nvSpPr>
      <dsp:spPr>
        <a:xfrm>
          <a:off x="3990890" y="2164118"/>
          <a:ext cx="2697271" cy="1725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66" tIns="182666" rIns="182666" bIns="18266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'Infrastructure as Code'</a:t>
          </a:r>
          <a:endParaRPr lang="en-US" sz="1500" kern="1200" dirty="0"/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Use source control to store, merge, rollback</a:t>
          </a:r>
          <a:endParaRPr lang="en-US" sz="1500" kern="1200" dirty="0"/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Duplicate it for scaling</a:t>
          </a:r>
          <a:endParaRPr lang="en-US" sz="1500" kern="1200"/>
        </a:p>
      </dsp:txBody>
      <dsp:txXfrm>
        <a:off x="3990890" y="2164118"/>
        <a:ext cx="2697271" cy="1725976"/>
      </dsp:txXfrm>
    </dsp:sp>
    <dsp:sp modelId="{5B6B0E18-7A8A-4083-A70C-390372B7C655}">
      <dsp:nvSpPr>
        <dsp:cNvPr id="0" name=""/>
        <dsp:cNvSpPr/>
      </dsp:nvSpPr>
      <dsp:spPr>
        <a:xfrm>
          <a:off x="0" y="4321589"/>
          <a:ext cx="6908800" cy="1725976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9EF2A-BC7D-43BF-B60E-D9BC669C660F}">
      <dsp:nvSpPr>
        <dsp:cNvPr id="0" name=""/>
        <dsp:cNvSpPr/>
      </dsp:nvSpPr>
      <dsp:spPr>
        <a:xfrm>
          <a:off x="522107" y="4709933"/>
          <a:ext cx="949287" cy="9492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39797-997C-490E-A11F-1E498DA127C7}">
      <dsp:nvSpPr>
        <dsp:cNvPr id="0" name=""/>
        <dsp:cNvSpPr/>
      </dsp:nvSpPr>
      <dsp:spPr>
        <a:xfrm>
          <a:off x="1993503" y="4321589"/>
          <a:ext cx="3108960" cy="1725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66" tIns="182666" rIns="182666" bIns="182666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cs typeface="Calibri Light"/>
            </a:rPr>
            <a:t>Jenkins provides </a:t>
          </a:r>
          <a:r>
            <a:rPr lang="en-GB" sz="2300" kern="1200" dirty="0"/>
            <a:t>a pipeline script editor. </a:t>
          </a:r>
          <a:endParaRPr lang="en-US" sz="2300" kern="1200" dirty="0"/>
        </a:p>
      </dsp:txBody>
      <dsp:txXfrm>
        <a:off x="1993503" y="4321589"/>
        <a:ext cx="3108960" cy="1725976"/>
      </dsp:txXfrm>
    </dsp:sp>
    <dsp:sp modelId="{610FCDEB-B525-47FC-BE0B-5D38323170E0}">
      <dsp:nvSpPr>
        <dsp:cNvPr id="0" name=""/>
        <dsp:cNvSpPr/>
      </dsp:nvSpPr>
      <dsp:spPr>
        <a:xfrm>
          <a:off x="5102463" y="4321589"/>
          <a:ext cx="1804388" cy="1725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666" tIns="182666" rIns="182666" bIns="18266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cs typeface="Calibri Light"/>
            </a:rPr>
            <a:t> </a:t>
          </a:r>
          <a:r>
            <a:rPr lang="en-GB" sz="1500" kern="1200" dirty="0"/>
            <a:t>Scripts </a:t>
          </a:r>
          <a:r>
            <a:rPr lang="en-US" sz="1500" kern="1200" dirty="0"/>
            <a:t>use </a:t>
          </a:r>
          <a:r>
            <a:rPr lang="en-GB" sz="1500" kern="1200" dirty="0"/>
            <a:t>Groovy</a:t>
          </a:r>
          <a:endParaRPr lang="en-US" sz="1500" kern="1200" dirty="0"/>
        </a:p>
      </dsp:txBody>
      <dsp:txXfrm>
        <a:off x="5102463" y="4321589"/>
        <a:ext cx="1804388" cy="1725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14212-C21C-43EF-B545-F57577BECC82}" type="datetimeFigureOut">
              <a:rPr lang="en-GB" smtClean="0"/>
              <a:t>07/08/2019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259C4-9641-4276-92E2-5E8ECB584F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909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tbrains.com/idea/features/ant_maven.html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iki.netbeans.org/Maven" TargetMode="External"/><Relationship Id="rId4" Type="http://schemas.openxmlformats.org/officeDocument/2006/relationships/hyperlink" Target="http://www.eclipse.org/m2e/" TargetMode="Externa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If we don't deploy our latest features, will anybody care?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63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next big advanced solved the ‘hard to change’ of wires</a:t>
            </a:r>
            <a:endParaRPr lang="en-GB" dirty="0">
              <a:cs typeface="Calibri"/>
            </a:endParaRPr>
          </a:p>
          <a:p>
            <a:endParaRPr lang="en-GB"/>
          </a:p>
          <a:p>
            <a:r>
              <a:rPr lang="en-GB" dirty="0"/>
              <a:t>This is a memory device that stores code as electrical charge. </a:t>
            </a:r>
          </a:p>
          <a:p>
            <a:r>
              <a:rPr lang="en-GB" dirty="0"/>
              <a:t>Each dot you see represents a zero or a one.</a:t>
            </a:r>
            <a:endParaRPr lang="en-GB" dirty="0">
              <a:cs typeface="Calibri" panose="020F0502020204030204"/>
            </a:endParaRPr>
          </a:p>
          <a:p>
            <a:r>
              <a:rPr lang="en-GB" dirty="0">
                <a:cs typeface="Calibri" panose="020F0502020204030204"/>
              </a:rPr>
              <a:t>And with the right electronics – it was easy to change between them.</a:t>
            </a:r>
            <a:endParaRPr lang="en-GB"/>
          </a:p>
          <a:p>
            <a:endParaRPr lang="en-GB" dirty="0"/>
          </a:p>
          <a:p>
            <a:r>
              <a:rPr lang="en-GB" dirty="0"/>
              <a:t>Code was now easy to change. </a:t>
            </a:r>
            <a:endParaRPr lang="en-GB" dirty="0">
              <a:cs typeface="Calibri" panose="020F0502020204030204"/>
            </a:endParaRPr>
          </a:p>
          <a:p>
            <a:r>
              <a:rPr lang="en-GB" dirty="0"/>
              <a:t>It was still hard to copy though – you could not simply carry one of these tubes from one computer to another</a:t>
            </a:r>
            <a:endParaRPr lang="en-GB" dirty="0">
              <a:cs typeface="Calibri" panose="020F0502020204030204"/>
            </a:endParaRPr>
          </a:p>
          <a:p>
            <a:br>
              <a:rPr lang="en-GB" dirty="0">
                <a:cs typeface="+mn-lt"/>
              </a:rPr>
            </a:br>
            <a:r>
              <a:rPr lang="en-GB" dirty="0"/>
              <a:t>The first suitable program memory was invented down the road at Manchester University by Freddie Williams and Tom Kilburn.</a:t>
            </a:r>
            <a:endParaRPr lang="en-GB" dirty="0">
              <a:cs typeface="Calibri"/>
            </a:endParaRPr>
          </a:p>
          <a:p>
            <a:r>
              <a:rPr lang="en-GB" dirty="0"/>
              <a:t>You can see a working replica at the science museum.</a:t>
            </a:r>
            <a:br>
              <a:rPr lang="en-GB" dirty="0">
                <a:cs typeface="+mn-lt"/>
              </a:rPr>
            </a:br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959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needed to solve this distribution problem.</a:t>
            </a:r>
            <a:endParaRPr lang="en-US"/>
          </a:p>
          <a:p>
            <a:r>
              <a:rPr lang="en-GB" dirty="0"/>
              <a:t>Computing was getting used in more and more industries.</a:t>
            </a:r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Software was getting bigger and more complex leading to code being written by external specialists.</a:t>
            </a:r>
            <a:endParaRPr lang="en-GB" dirty="0"/>
          </a:p>
          <a:p>
            <a:endParaRPr lang="en-GB" dirty="0"/>
          </a:p>
          <a:p>
            <a:r>
              <a:rPr lang="en-GB" dirty="0">
                <a:cs typeface="Calibri"/>
              </a:rPr>
              <a:t>The breakthrough cam by storing code on magnetic tape.</a:t>
            </a:r>
            <a:endParaRPr lang="en-GB" dirty="0"/>
          </a:p>
          <a:p>
            <a:endParaRPr lang="en-GB" dirty="0"/>
          </a:p>
          <a:p>
            <a:r>
              <a:rPr lang="en-GB" dirty="0">
                <a:cs typeface="Calibri"/>
              </a:rPr>
              <a:t>* Easy to change code – re-record the tape</a:t>
            </a:r>
          </a:p>
          <a:p>
            <a:r>
              <a:rPr lang="en-GB" dirty="0">
                <a:cs typeface="Calibri"/>
              </a:rPr>
              <a:t>* Easy to transport (well, if you had a van!)</a:t>
            </a: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But this was the start of being able to *ship* software between big companies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259C4-9641-4276-92E2-5E8ECB584FA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701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The next big revolution was a small one - but economically massive.</a:t>
            </a: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If you shrink a magnetic tape into a round disk, you get a floppy disk. </a:t>
            </a:r>
          </a:p>
          <a:p>
            <a:r>
              <a:rPr lang="en-GB" dirty="0"/>
              <a:t>They are cheaper, smaller, faster, hold more code.</a:t>
            </a:r>
            <a:br>
              <a:rPr lang="en-GB" dirty="0">
                <a:cs typeface="+mn-lt"/>
              </a:rPr>
            </a:br>
            <a:endParaRPr lang="en-GB">
              <a:cs typeface="+mn-lt"/>
            </a:endParaRPr>
          </a:p>
          <a:p>
            <a:r>
              <a:rPr lang="en-GB" dirty="0">
                <a:cs typeface="+mn-lt"/>
              </a:rPr>
              <a:t>Here's the huge leap:</a:t>
            </a:r>
          </a:p>
          <a:p>
            <a:r>
              <a:rPr lang="en-GB" dirty="0">
                <a:cs typeface="+mn-lt"/>
              </a:rPr>
              <a:t>* Put code on a disk</a:t>
            </a:r>
          </a:p>
          <a:p>
            <a:r>
              <a:rPr lang="en-GB" dirty="0">
                <a:cs typeface="+mn-lt"/>
              </a:rPr>
              <a:t>* Put the disk in a box</a:t>
            </a:r>
          </a:p>
          <a:p>
            <a:r>
              <a:rPr lang="en-GB" dirty="0">
                <a:cs typeface="+mn-lt"/>
              </a:rPr>
              <a:t>* Put marketing graphics on the outside</a:t>
            </a:r>
          </a:p>
          <a:p>
            <a:r>
              <a:rPr lang="en-GB" dirty="0">
                <a:cs typeface="+mn-lt"/>
              </a:rPr>
              <a:t>* Put these boxes in High Street stores</a:t>
            </a:r>
          </a:p>
          <a:p>
            <a:endParaRPr lang="en-GB" dirty="0">
              <a:cs typeface="+mn-lt"/>
            </a:endParaRPr>
          </a:p>
          <a:p>
            <a:r>
              <a:rPr lang="en-GB" dirty="0">
                <a:cs typeface="+mn-lt"/>
              </a:rPr>
              <a:t>You have just caused an economic revolution in selling software to ordinary consumers – high volume, high margin profits.</a:t>
            </a:r>
            <a:br>
              <a:rPr lang="en-GB" dirty="0">
                <a:cs typeface="+mn-lt"/>
              </a:rPr>
            </a:br>
            <a:endParaRPr lang="en-GB" dirty="0"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259C4-9641-4276-92E2-5E8ECB584FA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443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… along came the WEB</a:t>
            </a:r>
          </a:p>
          <a:p>
            <a:r>
              <a:rPr lang="en-GB" dirty="0">
                <a:cs typeface="Calibri"/>
              </a:rPr>
              <a:t>And this meant *massive* changes in how software was consumed</a:t>
            </a: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We loved the "ask me anything" quote there in an interview with Sir Tim Berners Lee, the inventor of the web.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331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cs typeface="Calibri"/>
              </a:rPr>
              <a:t>The web brings huge challenges in delivering software</a:t>
            </a:r>
            <a:endParaRPr lang="en-GB" dirty="0"/>
          </a:p>
          <a:p>
            <a:pPr>
              <a:defRPr/>
            </a:pPr>
            <a:endParaRPr lang="en-GB" dirty="0">
              <a:cs typeface="Calibri" panose="020F0502020204030204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dirty="0"/>
              <a:t>It's HARDER – we are delivering code to billions of users</a:t>
            </a:r>
            <a:endParaRPr lang="en-GB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dirty="0"/>
              <a:t>It needs to be BETTER – users have high expectations and the attention spans of a goldfish</a:t>
            </a:r>
            <a:endParaRPr lang="en-GB" dirty="0">
              <a:cs typeface="Calibri" panose="020F0502020204030204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dirty="0"/>
              <a:t>Delivery must be FASTER – Users won’t wait for updates and bugfixes anymore. They want them NOW!!!</a:t>
            </a:r>
            <a:endParaRPr lang="en-GB" dirty="0">
              <a:cs typeface="Calibri" panose="020F0502020204030204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dirty="0"/>
              <a:t>Our process must be STRONGER – How can we ship stable, large scale software to billions of users – on time, every time?</a:t>
            </a:r>
            <a:endParaRPr lang="en-GB" dirty="0">
              <a:cs typeface="Calibri"/>
            </a:endParaRPr>
          </a:p>
          <a:p>
            <a:pPr marL="171450" marR="0" lvl="0" indent="-1714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>
              <a:cs typeface="Calibri"/>
            </a:endParaRPr>
          </a:p>
          <a:p>
            <a:pPr>
              <a:defRPr/>
            </a:pPr>
            <a:r>
              <a:rPr lang="en-GB" dirty="0">
                <a:cs typeface="Calibri"/>
              </a:rPr>
              <a:t>If we ship low quality software, we pay an absolute fortune in first-line support costs and refunds.</a:t>
            </a:r>
          </a:p>
          <a:p>
            <a:pPr>
              <a:defRPr/>
            </a:pPr>
            <a:endParaRPr lang="en-GB" dirty="0">
              <a:cs typeface="Calibri"/>
            </a:endParaRPr>
          </a:p>
          <a:p>
            <a:pPr>
              <a:defRPr/>
            </a:pPr>
            <a:r>
              <a:rPr lang="en-GB" dirty="0">
                <a:cs typeface="Calibri"/>
              </a:rPr>
              <a:t>[next slide will say 'we need a better process']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dirty="0"/>
              <a:t>[ Extra point to everyone who got the Daft Punk reference ]</a:t>
            </a:r>
            <a:endParaRPr lang="en-GB" dirty="0">
              <a:cs typeface="Calibri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218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NEED A BETTER PROCESS</a:t>
            </a:r>
            <a:endParaRPr lang="en-US" dirty="0"/>
          </a:p>
          <a:p>
            <a:endParaRPr lang="en-GB"/>
          </a:p>
          <a:p>
            <a:r>
              <a:rPr lang="en-GB" dirty="0">
                <a:cs typeface="Calibri" panose="020F0502020204030204"/>
              </a:rPr>
              <a:t>We want to be sure the code is working sooner</a:t>
            </a:r>
          </a:p>
          <a:p>
            <a:r>
              <a:rPr lang="en-GB" dirty="0">
                <a:cs typeface="Calibri" panose="020F0502020204030204"/>
              </a:rPr>
              <a:t>We want to get features into users' hands sooner</a:t>
            </a:r>
          </a:p>
          <a:p>
            <a:r>
              <a:rPr lang="en-GB" dirty="0">
                <a:cs typeface="Calibri" panose="020F0502020204030204"/>
              </a:rPr>
              <a:t>We want to get bugfixes out sooner</a:t>
            </a:r>
          </a:p>
          <a:p>
            <a:endParaRPr lang="en-GB" dirty="0">
              <a:cs typeface="Calibri" panose="020F0502020204030204"/>
            </a:endParaRPr>
          </a:p>
          <a:p>
            <a:r>
              <a:rPr lang="en-GB" dirty="0">
                <a:cs typeface="Calibri" panose="020F0502020204030204"/>
              </a:rPr>
              <a:t>Everything is 'sooner' - everything must happen earlier in the development process.</a:t>
            </a:r>
          </a:p>
          <a:p>
            <a:r>
              <a:rPr lang="en-GB" dirty="0">
                <a:cs typeface="Calibri" panose="020F0502020204030204"/>
              </a:rPr>
              <a:t>We call all this "SHIFT LEFT" - we improve delivery by making things happen earlier than they used to.</a:t>
            </a:r>
          </a:p>
          <a:p>
            <a:br>
              <a:rPr lang="en-GB" dirty="0">
                <a:cs typeface="+mn-lt"/>
              </a:rPr>
            </a:br>
            <a:r>
              <a:rPr lang="en-GB" dirty="0"/>
              <a:t>And it's finally good enough for the web and its billions of demanding users.</a:t>
            </a:r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560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AS AN ASIDE - This whole approach is about the difference between amateur and professional development.</a:t>
            </a:r>
          </a:p>
          <a:p>
            <a:r>
              <a:rPr lang="en-US" dirty="0">
                <a:cs typeface="Calibri"/>
              </a:rPr>
              <a:t>* An amateur hopes for success</a:t>
            </a:r>
          </a:p>
          <a:p>
            <a:r>
              <a:rPr lang="en-US" dirty="0">
                <a:cs typeface="Calibri"/>
              </a:rPr>
              <a:t>* A professional designs out failure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Modern CI/CD practices are there to ensure we rapidly deliver quality software to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043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One of my favourite 'deliberately amateur' looking websites is Ling's Cars – </a:t>
            </a:r>
            <a:endParaRPr lang="en-US" dirty="0"/>
          </a:p>
          <a:p>
            <a:r>
              <a:rPr lang="en-GB" dirty="0">
                <a:cs typeface="Calibri"/>
              </a:rPr>
              <a:t>as I'm sure everybody from </a:t>
            </a:r>
            <a:r>
              <a:rPr lang="en-GB" dirty="0" err="1">
                <a:cs typeface="Calibri"/>
              </a:rPr>
              <a:t>AutoTrader</a:t>
            </a:r>
            <a:r>
              <a:rPr lang="en-GB" dirty="0">
                <a:cs typeface="Calibri"/>
              </a:rPr>
              <a:t> is familiar with.</a:t>
            </a:r>
            <a:endParaRPr lang="en-GB" dirty="0"/>
          </a:p>
          <a:p>
            <a:r>
              <a:rPr lang="en-GB" dirty="0">
                <a:cs typeface="Calibri"/>
              </a:rPr>
              <a:t>Ling is an absolute legend of a woman.</a:t>
            </a: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Do make sure you go to that home page and click 'View Source' - it's just brilliant.</a:t>
            </a: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But generally – the point of this slide – is that we want a professional process; not an amateur hacker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118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So what is this process?</a:t>
            </a:r>
          </a:p>
          <a:p>
            <a:r>
              <a:rPr lang="en-US" dirty="0">
                <a:cs typeface="Calibri"/>
              </a:rPr>
              <a:t>As you know from previous bootcamps, </a:t>
            </a:r>
          </a:p>
          <a:p>
            <a:r>
              <a:rPr lang="en-US" dirty="0">
                <a:cs typeface="Calibri"/>
              </a:rPr>
              <a:t>The solution is to use Agile development with a Continuous Integration / Continuous Delivery approach.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Instead of slow, waterfall and physical approaches, we continuously develop, test and deploy web software.</a:t>
            </a:r>
          </a:p>
          <a:p>
            <a:endParaRPr lang="en-US" i="1" dirty="0">
              <a:cs typeface="Calibri"/>
            </a:endParaRPr>
          </a:p>
          <a:p>
            <a:r>
              <a:rPr lang="en-US" i="1" dirty="0">
                <a:cs typeface="Calibri"/>
              </a:rPr>
              <a:t>We have changed our process to fit the demands of our users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262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HOWEVER learning this stuff is not easy. Look how many tools there are!</a:t>
            </a:r>
            <a:endParaRPr lang="en-US" dirty="0"/>
          </a:p>
          <a:p>
            <a:r>
              <a:rPr lang="en-GB" dirty="0"/>
              <a:t>It is all relatively new – less than 5 years old.</a:t>
            </a:r>
            <a:endParaRPr lang="en-GB" dirty="0">
              <a:cs typeface="Calibri"/>
            </a:endParaRPr>
          </a:p>
          <a:p>
            <a:r>
              <a:rPr lang="en-GB" dirty="0"/>
              <a:t>By comparison Python is 29 years old, JavaScript 24 years and C is nearly 50!</a:t>
            </a:r>
            <a:endParaRPr lang="en-GB" dirty="0">
              <a:cs typeface="Calibri"/>
            </a:endParaRPr>
          </a:p>
          <a:p>
            <a:endParaRPr lang="en-GB" dirty="0"/>
          </a:p>
          <a:p>
            <a:r>
              <a:rPr lang="en-GB" dirty="0">
                <a:cs typeface="Calibri" panose="020F0502020204030204"/>
              </a:rPr>
              <a:t>The tools tend to be platform and language specific – making it harder to grasp what's essential and what's not.</a:t>
            </a:r>
          </a:p>
          <a:p>
            <a:endParaRPr lang="en-GB" dirty="0"/>
          </a:p>
          <a:p>
            <a:r>
              <a:rPr lang="en-GB" dirty="0">
                <a:cs typeface="Calibri" panose="020F0502020204030204"/>
              </a:rPr>
              <a:t>So in this bootcamp, we are going to teach you the general concepts in our talks - </a:t>
            </a:r>
          </a:p>
          <a:p>
            <a:r>
              <a:rPr lang="en-GB" dirty="0">
                <a:cs typeface="Calibri" panose="020F0502020204030204"/>
              </a:rPr>
              <a:t>but then focus on a single running example to get a website deployed.</a:t>
            </a:r>
          </a:p>
          <a:p>
            <a:endParaRPr lang="en-GB" dirty="0">
              <a:cs typeface="Calibri" panose="020F0502020204030204"/>
            </a:endParaRPr>
          </a:p>
          <a:p>
            <a:r>
              <a:rPr lang="en-GB" dirty="0"/>
              <a:t>Part of being a professional is keeping yourself sharp and up to date on the latest tools! </a:t>
            </a:r>
            <a:endParaRPr lang="en-GB" dirty="0">
              <a:cs typeface="Calibri"/>
            </a:endParaRPr>
          </a:p>
          <a:p>
            <a:r>
              <a:rPr lang="en-GB" dirty="0"/>
              <a:t>We need a 'growth mindset' – “I need to learn this”!</a:t>
            </a:r>
            <a:endParaRPr lang="en-GB" dirty="0">
              <a:cs typeface="Calibri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14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496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around 2005 various companies tried to create an automated way of pulling this altogether</a:t>
            </a:r>
          </a:p>
          <a:p>
            <a:endParaRPr lang="en-GB"/>
          </a:p>
          <a:p>
            <a:r>
              <a:rPr lang="en-GB" dirty="0"/>
              <a:t>This led to the rise of the platforms – A single software package which brings together these tools and allows a developer to define how to apply them.</a:t>
            </a:r>
          </a:p>
          <a:p>
            <a:endParaRPr lang="en-GB"/>
          </a:p>
          <a:p>
            <a:r>
              <a:rPr lang="en-GB" dirty="0">
                <a:cs typeface="Calibri"/>
              </a:rPr>
              <a:t>Our favourite analogy is a factory production line.</a:t>
            </a: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The software package is like a conveyor belt – and each tool is a little robot that gets you one step closer to deployment.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36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Can be thought of as the ‘conveyor belt’ part of your software deployment single tool.</a:t>
            </a:r>
            <a:br>
              <a:rPr lang="en-GB" dirty="0"/>
            </a:br>
            <a:r>
              <a:rPr lang="en-GB" dirty="0"/>
              <a:t>Strings together your chosen tools and then runs them for you.</a:t>
            </a:r>
          </a:p>
          <a:p>
            <a:endParaRPr lang="en-GB" dirty="0"/>
          </a:p>
          <a:p>
            <a:r>
              <a:rPr lang="en-GB" dirty="0"/>
              <a:t>You are already familiar with one of them – Travis [click for it to appear]</a:t>
            </a:r>
          </a:p>
          <a:p>
            <a:endParaRPr lang="en-GB" dirty="0"/>
          </a:p>
          <a:p>
            <a:r>
              <a:rPr lang="en-GB" dirty="0"/>
              <a:t>There are also many others – </a:t>
            </a:r>
          </a:p>
          <a:p>
            <a:r>
              <a:rPr lang="en-GB" dirty="0" err="1"/>
              <a:t>Codeship</a:t>
            </a:r>
            <a:endParaRPr lang="en-GB" dirty="0"/>
          </a:p>
          <a:p>
            <a:r>
              <a:rPr lang="en-GB" dirty="0"/>
              <a:t>Gitlab</a:t>
            </a:r>
          </a:p>
          <a:p>
            <a:r>
              <a:rPr lang="en-GB" dirty="0" err="1"/>
              <a:t>CircleCI</a:t>
            </a:r>
            <a:endParaRPr lang="en-GB" dirty="0"/>
          </a:p>
          <a:p>
            <a:r>
              <a:rPr lang="en-GB" dirty="0"/>
              <a:t>Bamboo</a:t>
            </a:r>
          </a:p>
          <a:p>
            <a:r>
              <a:rPr lang="en-GB" dirty="0"/>
              <a:t>TeamCity</a:t>
            </a:r>
          </a:p>
          <a:p>
            <a:r>
              <a:rPr lang="en-GB" dirty="0"/>
              <a:t>Jenkins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529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industry standard term for this conveyor belt is a 'pipeline'.</a:t>
            </a:r>
            <a:endParaRPr lang="en-US" dirty="0"/>
          </a:p>
          <a:p>
            <a:r>
              <a:rPr lang="en-GB" dirty="0"/>
              <a:t>The idea is you shove source code in one end and out pops the finished product at the other.</a:t>
            </a:r>
            <a:endParaRPr lang="en-US" dirty="0"/>
          </a:p>
          <a:p>
            <a:endParaRPr lang="en-GB" dirty="0"/>
          </a:p>
          <a:p>
            <a:r>
              <a:rPr lang="en-GB" dirty="0"/>
              <a:t>We still prefer the conveyor belt idea ;) </a:t>
            </a:r>
            <a:endParaRPr lang="en-US" dirty="0">
              <a:cs typeface="Calibri"/>
            </a:endParaRPr>
          </a:p>
          <a:p>
            <a:endParaRPr lang="en-GB" dirty="0"/>
          </a:p>
          <a:p>
            <a:r>
              <a:rPr lang="en-GB" dirty="0"/>
              <a:t>We typically see pipelines referred to as part of Continuous Integration.</a:t>
            </a:r>
            <a:endParaRPr lang="en-GB" dirty="0">
              <a:cs typeface="Calibri" panose="020F0502020204030204"/>
            </a:endParaRPr>
          </a:p>
          <a:p>
            <a:r>
              <a:rPr lang="en-GB" dirty="0"/>
              <a:t>At its most basic, this is simply the practice of frequently merging code changes into a master branch. </a:t>
            </a:r>
            <a:endParaRPr lang="en-GB" dirty="0">
              <a:cs typeface="Calibri" panose="020F0502020204030204"/>
            </a:endParaRPr>
          </a:p>
          <a:p>
            <a:endParaRPr lang="en-GB"/>
          </a:p>
          <a:p>
            <a:r>
              <a:rPr lang="en-GB" dirty="0">
                <a:cs typeface="Calibri" panose="020F0502020204030204"/>
              </a:rPr>
              <a:t>Pipelines are often triggered on every committed code change.</a:t>
            </a:r>
          </a:p>
          <a:p>
            <a:r>
              <a:rPr lang="en-GB" dirty="0">
                <a:cs typeface="Calibri" panose="020F0502020204030204"/>
              </a:rPr>
              <a:t>We are going to build on of these pipelines in our bootcamp.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335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is a sneak preview of what we will build over the next two days!</a:t>
            </a: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We've picked a best-practice approach for building, testing and deploying a web application onto a cloud server.</a:t>
            </a: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You are going to build each stage in the pipeline in the exercises that are coming up.</a:t>
            </a:r>
          </a:p>
          <a:p>
            <a:endParaRPr lang="en-GB"/>
          </a:p>
          <a:p>
            <a:r>
              <a:rPr lang="en-GB" dirty="0"/>
              <a:t>Note that this is a </a:t>
            </a:r>
            <a:r>
              <a:rPr lang="en-GB" b="1" u="sng" dirty="0"/>
              <a:t>simplified version </a:t>
            </a:r>
            <a:r>
              <a:rPr lang="en-GB" dirty="0"/>
              <a:t>of how these tools would be combined –  </a:t>
            </a:r>
            <a:endParaRPr lang="en-GB" dirty="0">
              <a:cs typeface="Calibri" panose="020F050202020403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Several activities that we will be doing would be run in one stage rather than separated out</a:t>
            </a:r>
            <a:endParaRPr lang="en-GB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cs typeface="Calibri"/>
              </a:rPr>
              <a:t>We've written Maven tasks to do the heavy lifting; Jenkins only needs to call out the right things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It's a Java project as that's the most common language here; but don’t worry – the exercises do not need Java knowledge.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9BF9C-381A-4476-A5D5-ADCA361A5E3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7540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love this slide ;)</a:t>
            </a:r>
            <a:endParaRPr lang="en-US" dirty="0"/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One thing you will learn in your jobs is that</a:t>
            </a:r>
          </a:p>
          <a:p>
            <a:endParaRPr lang="en-GB" dirty="0"/>
          </a:p>
          <a:p>
            <a:r>
              <a:rPr lang="en-GB" dirty="0"/>
              <a:t>Selecting, configuring and managing these tool chains is complex and demanding: </a:t>
            </a:r>
            <a:endParaRPr lang="en-GB" dirty="0">
              <a:cs typeface="Calibri"/>
            </a:endParaRPr>
          </a:p>
          <a:p>
            <a:endParaRPr lang="en-GB"/>
          </a:p>
          <a:p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The devil is in the details – therefore also the money!</a:t>
            </a:r>
            <a:endParaRPr lang="en-GB" dirty="0">
              <a:cs typeface="Calibri"/>
            </a:endParaRPr>
          </a:p>
          <a:p>
            <a:endParaRPr lang="en-GB"/>
          </a:p>
          <a:p>
            <a:r>
              <a:rPr lang="en-GB" dirty="0"/>
              <a:t>Professional platform engineers are well-paid to address the complexity of managing these tool chains.</a:t>
            </a:r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492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platform we will use in this bootcamp is Jenkins.</a:t>
            </a: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Quick shout out: </a:t>
            </a:r>
          </a:p>
          <a:p>
            <a:r>
              <a:rPr lang="en-GB" dirty="0">
                <a:cs typeface="Calibri"/>
              </a:rPr>
              <a:t>* Anybody here using Jenkins? </a:t>
            </a:r>
          </a:p>
          <a:p>
            <a:r>
              <a:rPr lang="en-GB" dirty="0">
                <a:cs typeface="Calibri"/>
              </a:rPr>
              <a:t>* What else do you use at work?</a:t>
            </a:r>
            <a:endParaRPr lang="en-GB" dirty="0"/>
          </a:p>
          <a:p>
            <a:endParaRPr lang="en-GB" dirty="0"/>
          </a:p>
          <a:p>
            <a:r>
              <a:rPr lang="en-GB" dirty="0"/>
              <a:t>Jenkins is the industry leader for now – can orchestrate your full toolchain</a:t>
            </a:r>
            <a:endParaRPr lang="en-GB" dirty="0">
              <a:cs typeface="Calibri" panose="020F0502020204030204"/>
            </a:endParaRPr>
          </a:p>
          <a:p>
            <a:endParaRPr lang="en-GB">
              <a:cs typeface="Calibri" panose="020F0502020204030204"/>
            </a:endParaRPr>
          </a:p>
          <a:p>
            <a:r>
              <a:rPr lang="en-GB" dirty="0"/>
              <a:t>[Next slide - discusses what it is]</a:t>
            </a:r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3099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What is Jenkins?</a:t>
            </a:r>
          </a:p>
          <a:p>
            <a:endParaRPr lang="en-GB">
              <a:cs typeface="Calibri"/>
            </a:endParaRPr>
          </a:p>
          <a:p>
            <a:r>
              <a:rPr lang="en-GB" dirty="0">
                <a:cs typeface="Calibri"/>
              </a:rPr>
              <a:t>Firstly, it's a piece of free, open source software.</a:t>
            </a:r>
          </a:p>
          <a:p>
            <a:r>
              <a:rPr lang="en-GB" dirty="0">
                <a:cs typeface="Calibri"/>
              </a:rPr>
              <a:t>It's job is to sequence all the build tools required in your pipeline.</a:t>
            </a:r>
            <a:endParaRPr lang="en-GB" dirty="0"/>
          </a:p>
          <a:p>
            <a:endParaRPr lang="en-GB">
              <a:cs typeface="Calibri"/>
            </a:endParaRPr>
          </a:p>
          <a:p>
            <a:r>
              <a:rPr lang="en-GB" dirty="0">
                <a:cs typeface="Calibri"/>
              </a:rPr>
              <a:t>It is the most common pipeline tool we see at BJSS. We recommend it for all our projects at present.</a:t>
            </a: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What's good about it is that it is easy to configure – and the many plugins allow it work with many different tech stacks.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463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Because each project has its own unique set of build steps, each Jenkins pipeline will be different.</a:t>
            </a:r>
            <a:endParaRPr lang="en-GB" dirty="0"/>
          </a:p>
          <a:p>
            <a:endParaRPr lang="en-GB" dirty="0"/>
          </a:p>
          <a:p>
            <a:r>
              <a:rPr lang="en-GB" dirty="0">
                <a:cs typeface="Calibri"/>
              </a:rPr>
              <a:t>You </a:t>
            </a:r>
            <a:r>
              <a:rPr lang="en-GB" i="1" dirty="0">
                <a:cs typeface="Calibri"/>
              </a:rPr>
              <a:t>can</a:t>
            </a:r>
            <a:r>
              <a:rPr lang="en-GB" dirty="0">
                <a:cs typeface="Calibri"/>
              </a:rPr>
              <a:t> use a graphical plugin to build pipeline – the "Blue Ocean" plugin is great.</a:t>
            </a:r>
            <a:endParaRPr lang="en-GB" dirty="0"/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But professionals use </a:t>
            </a:r>
            <a:r>
              <a:rPr lang="en-GB" i="1" dirty="0">
                <a:cs typeface="Calibri"/>
              </a:rPr>
              <a:t>code</a:t>
            </a:r>
            <a:r>
              <a:rPr lang="en-GB" dirty="0">
                <a:cs typeface="Calibri"/>
              </a:rPr>
              <a:t> to define the pipeline. </a:t>
            </a:r>
          </a:p>
          <a:p>
            <a:r>
              <a:rPr lang="en-GB" dirty="0">
                <a:cs typeface="Calibri"/>
              </a:rPr>
              <a:t>It gives us several advantages:</a:t>
            </a:r>
          </a:p>
          <a:p>
            <a:r>
              <a:rPr lang="en-GB" dirty="0">
                <a:cs typeface="Calibri"/>
              </a:rPr>
              <a:t>* Infrastructure as Code – for repeatability</a:t>
            </a:r>
            <a:endParaRPr lang="en-GB" dirty="0"/>
          </a:p>
          <a:p>
            <a:r>
              <a:rPr lang="en-GB" dirty="0">
                <a:cs typeface="Calibri"/>
              </a:rPr>
              <a:t>* Use source control to store, merge, roll back</a:t>
            </a:r>
            <a:endParaRPr lang="en-GB" dirty="0"/>
          </a:p>
          <a:p>
            <a:endParaRPr lang="en-GB" dirty="0"/>
          </a:p>
          <a:p>
            <a:r>
              <a:rPr lang="en-GB" dirty="0">
                <a:cs typeface="Calibri" panose="020F0502020204030204"/>
              </a:rPr>
              <a:t>Jenkins pipeline scripts use Groovy as their language. </a:t>
            </a:r>
          </a:p>
          <a:p>
            <a:r>
              <a:rPr lang="en-GB" dirty="0">
                <a:cs typeface="Calibri" panose="020F0502020204030204"/>
              </a:rPr>
              <a:t>It's really easy to grasp – especially with how little of it is actually needed.</a:t>
            </a:r>
            <a:endParaRPr lang="en-GB" dirty="0"/>
          </a:p>
          <a:p>
            <a:endParaRPr lang="en-GB" dirty="0">
              <a:cs typeface="Calibri" panose="020F0502020204030204"/>
            </a:endParaRPr>
          </a:p>
          <a:p>
            <a:r>
              <a:rPr lang="en-GB" dirty="0">
                <a:cs typeface="Calibri" panose="020F0502020204030204"/>
              </a:rPr>
              <a:t>We'll pick up enough Groovy as we go along.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1149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So, let's take a quick look at the 'Hello World' of Jenkins pipeline scripts.</a:t>
            </a:r>
            <a:endParaRPr lang="en-GB" dirty="0"/>
          </a:p>
          <a:p>
            <a:endParaRPr lang="en-GB" dirty="0">
              <a:cs typeface="Calibri" panose="020F0502020204030204"/>
            </a:endParaRPr>
          </a:p>
          <a:p>
            <a:r>
              <a:rPr lang="en-GB" dirty="0">
                <a:cs typeface="Calibri" panose="020F0502020204030204"/>
              </a:rPr>
              <a:t>You'll see that the whole pipeline definition is contained within a 'node' keyword. </a:t>
            </a:r>
          </a:p>
          <a:p>
            <a:endParaRPr lang="en-GB" dirty="0">
              <a:cs typeface="Calibri" panose="020F0502020204030204"/>
            </a:endParaRPr>
          </a:p>
          <a:p>
            <a:r>
              <a:rPr lang="en-GB" dirty="0">
                <a:cs typeface="Calibri" panose="020F0502020204030204"/>
              </a:rPr>
              <a:t>A Jenkins node – at a very simple level – is something that can execute a pipeline script. </a:t>
            </a:r>
          </a:p>
          <a:p>
            <a:r>
              <a:rPr lang="en-GB" dirty="0">
                <a:cs typeface="Calibri" panose="020F0502020204030204"/>
              </a:rPr>
              <a:t>Jenkins can be set up with many nodes to run many pipelines in parallel.</a:t>
            </a:r>
          </a:p>
          <a:p>
            <a:endParaRPr lang="en-GB" dirty="0"/>
          </a:p>
          <a:p>
            <a:r>
              <a:rPr lang="en-GB" dirty="0">
                <a:cs typeface="Calibri"/>
              </a:rPr>
              <a:t>You can see two stages in this script - our assembly line has two robots.</a:t>
            </a:r>
          </a:p>
          <a:p>
            <a:r>
              <a:rPr lang="en-GB" dirty="0">
                <a:cs typeface="Calibri"/>
              </a:rPr>
              <a:t>Notice that 'stage' keyword and that each stage has a distinct – meaningful - name. </a:t>
            </a: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When you run this script in Jenkins, you will be shown a graphical pipeline that goes green for success and red for failure.</a:t>
            </a: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SHOUTOUT:</a:t>
            </a:r>
          </a:p>
          <a:p>
            <a:r>
              <a:rPr lang="en-GB" dirty="0">
                <a:cs typeface="Calibri"/>
              </a:rPr>
              <a:t>* How many of you have giant TVs with pipeline views up where you work?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AEDDE-A219-4221-86EF-4E3E1BC385F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5028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On to the first exercise.</a:t>
            </a: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And with that, I'm going to hand over to Marie who will be running our exercises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9BF9C-381A-4476-A5D5-ADCA361A5E3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313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Generally no phones pleases</a:t>
            </a:r>
            <a:endParaRPr lang="en-GB">
              <a:cs typeface="+mn-lt"/>
            </a:endParaRPr>
          </a:p>
          <a:p>
            <a:r>
              <a:rPr lang="en-GB">
                <a:cs typeface="Calibri"/>
              </a:rPr>
              <a:t>If you have to take a call – please feel free to do so, but be kind to others by taking it out of this room</a:t>
            </a:r>
          </a:p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5331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9BF9C-381A-4476-A5D5-ADCA361A5E3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1473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AEDDE-A219-4221-86EF-4E3E1BC385F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6162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Your pipeline script should now look like this.</a:t>
            </a: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This is enough to tell Jenkins to do a git clone and fetch the source code.</a:t>
            </a: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This ENSURES A FRESH BUILD – One old school problem was:</a:t>
            </a:r>
          </a:p>
          <a:p>
            <a:r>
              <a:rPr lang="en-GB" dirty="0">
                <a:cs typeface="Calibri"/>
              </a:rPr>
              <a:t>* old code on machine worked</a:t>
            </a:r>
          </a:p>
          <a:p>
            <a:r>
              <a:rPr lang="en-GB" dirty="0">
                <a:cs typeface="Calibri"/>
              </a:rPr>
              <a:t>* updated code in source control did not work</a:t>
            </a:r>
          </a:p>
          <a:p>
            <a:r>
              <a:rPr lang="en-GB" dirty="0">
                <a:cs typeface="Calibri"/>
              </a:rPr>
              <a:t>* the build accidentally used the old code: 'works on my machine'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AEDDE-A219-4221-86EF-4E3E1BC385F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1062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we’ve completed the first stage of the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9BF9C-381A-4476-A5D5-ADCA361A5E3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9670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Modern software is no longer a simple set of pages of code, but a sprawling, ever-changing web of items to manage.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6504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now you should be comfortable with the concept that good software design should involve grouping together </a:t>
            </a:r>
            <a:r>
              <a:rPr lang="en-GB" dirty="0"/>
              <a:t>functions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a self contained entity</a:t>
            </a:r>
            <a:r>
              <a:rPr lang="en-GB" dirty="0"/>
              <a:t>.</a:t>
            </a:r>
            <a:endParaRPr lang="en-US" dirty="0"/>
          </a:p>
          <a:p>
            <a:r>
              <a:rPr lang="en-GB" dirty="0"/>
              <a:t>Confusingly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entity can go by many names</a:t>
            </a:r>
            <a:r>
              <a:rPr lang="en-GB" dirty="0"/>
              <a:t>. </a:t>
            </a:r>
            <a:endParaRPr lang="en-GB" dirty="0">
              <a:cs typeface="Calibri"/>
            </a:endParaRPr>
          </a:p>
          <a:p>
            <a:r>
              <a:rPr lang="en-GB" dirty="0"/>
              <a:t>You will hear "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module, component, package, unit“</a:t>
            </a:r>
            <a:r>
              <a:rPr lang="en-GB" dirty="0"/>
              <a:t> being talked about</a:t>
            </a:r>
            <a:endParaRPr lang="en-GB" dirty="0">
              <a:cs typeface="Calibri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we talk about components, we mean a reasonably large scale code structure within an application</a:t>
            </a:r>
            <a:r>
              <a:rPr lang="en-GB" dirty="0"/>
              <a:t>.</a:t>
            </a:r>
            <a:endParaRPr lang="en-GB" dirty="0">
              <a:cs typeface="Calibri"/>
            </a:endParaRPr>
          </a:p>
          <a:p>
            <a:r>
              <a:rPr lang="en-GB" dirty="0"/>
              <a:t>It has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its own well defined </a:t>
            </a:r>
            <a:r>
              <a:rPr lang="en-GB" dirty="0"/>
              <a:t>interface</a:t>
            </a:r>
            <a:endParaRPr lang="en-GB" dirty="0">
              <a:cs typeface="Calibri"/>
            </a:endParaRPr>
          </a:p>
          <a:p>
            <a:endParaRPr lang="en-GB" dirty="0"/>
          </a:p>
          <a:p>
            <a:r>
              <a:rPr lang="en-GB" dirty="0"/>
              <a:t>Think of a component as; "anything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could be swapped for a different version</a:t>
            </a:r>
            <a:r>
              <a:rPr lang="en-GB" dirty="0"/>
              <a:t>"</a:t>
            </a:r>
            <a:endParaRPr lang="en-GB" dirty="0">
              <a:cs typeface="Calibri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individual components can change while 'decoupled' from the main system: - </a:t>
            </a:r>
            <a:r>
              <a:rPr lang="en-GB" dirty="0"/>
              <a:t>the classic example is 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driver for </a:t>
            </a:r>
            <a:r>
              <a:rPr lang="en-GB" dirty="0"/>
              <a:t>a printer or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cs typeface="Calibri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https://en.wikipedia.org/wiki/Component-based_software_engineering</a:t>
            </a:r>
            <a:endParaRPr lang="en-GB" sz="1200" b="1" i="1" kern="1200" dirty="0">
              <a:solidFill>
                <a:srgbClr val="FF0000"/>
              </a:solidFill>
              <a:effectLst/>
              <a:latin typeface="+mn-lt"/>
              <a:cs typeface="Calibri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9BF9C-381A-4476-A5D5-ADCA361A5E3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1134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Component-based design encourages a host of benefits</a:t>
            </a:r>
            <a:r>
              <a:rPr lang="en-GB" dirty="0"/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reuse</a:t>
            </a:r>
            <a:endParaRPr lang="en-GB" sz="1200" b="1" kern="1200" dirty="0">
              <a:solidFill>
                <a:schemeClr val="tx1"/>
              </a:solidFill>
              <a:effectLst/>
              <a:latin typeface="+mn-lt"/>
              <a:cs typeface="Calibri"/>
            </a:endParaRPr>
          </a:p>
          <a:p>
            <a:pPr marL="171450" indent="-171450" fontAlgn="ctr">
              <a:buFont typeface="Arial" panose="020B0604020202020204" pitchFamily="34" charset="0"/>
              <a:buChar char="•"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rates of change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slow changing components</a:t>
            </a:r>
            <a:r>
              <a:rPr lang="en-GB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vs fast ones (</a:t>
            </a:r>
            <a:r>
              <a:rPr lang="en-GB" dirty="0">
                <a:sym typeface="Wingdings" panose="05000000000000000000" pitchFamily="2" charset="2"/>
              </a:rPr>
              <a:t>example: stored data changes more slowly than business logic)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collaboration for large teams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---&gt;ownership of components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cs typeface="Calibri"/>
            </a:endParaRPr>
          </a:p>
          <a:p>
            <a:pPr marL="171450" indent="-171450" fontAlgn="ctr">
              <a:buFont typeface="Arial" panose="020B0604020202020204" pitchFamily="34" charset="0"/>
              <a:buChar char="•"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Maintenance as you scale:</a:t>
            </a:r>
            <a:r>
              <a:rPr lang="en-GB" b="1" dirty="0"/>
              <a:t>  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"Can seem like a lot of hassle for small projects, but small projects can evolve into large ones over time</a:t>
            </a:r>
            <a:r>
              <a:rPr lang="en-GB" dirty="0"/>
              <a:t> 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cs typeface="Calibri"/>
            </a:endParaRP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dirty="0">
                <a:cs typeface="Calibri" panose="020F0502020204030204"/>
              </a:rPr>
              <a:t>Most companies have that huge half-million-line monster that nobody can change anymore.</a:t>
            </a:r>
          </a:p>
          <a:p>
            <a:endParaRPr lang="en-GB" dirty="0">
              <a:cs typeface="Calibri" panose="020F0502020204030204"/>
            </a:endParaRPr>
          </a:p>
          <a:p>
            <a:r>
              <a:rPr lang="en-GB" dirty="0"/>
              <a:t>Modern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systems will be made up of many different </a:t>
            </a:r>
            <a:r>
              <a:rPr lang="en-GB" dirty="0"/>
              <a:t>components. </a:t>
            </a:r>
          </a:p>
          <a:p>
            <a:r>
              <a:rPr lang="en-GB" dirty="0"/>
              <a:t>You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dirty="0"/>
              <a:t>need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pick the </a:t>
            </a:r>
            <a:r>
              <a:rPr lang="en-GB" dirty="0"/>
              <a:t>right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dirty="0"/>
              <a:t>versions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each when building your system</a:t>
            </a:r>
            <a:endParaRPr lang="en-GB" dirty="0">
              <a:cs typeface="Calibri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9BF9C-381A-4476-A5D5-ADCA361A5E3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3311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Separation of concerns into components means</a:t>
            </a:r>
            <a:r>
              <a:rPr lang="en-GB" baseline="0" dirty="0"/>
              <a:t> you now have a host of dependencies.</a:t>
            </a:r>
          </a:p>
          <a:p>
            <a:endParaRPr lang="en-GB" baseline="0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Whenever one piece of software depends on another to build or run you have a dependency.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software applications have as a minimum - a dependency</a:t>
            </a:r>
            <a:r>
              <a:rPr lang="en-GB" dirty="0"/>
              <a:t> 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dirty="0"/>
              <a:t>on their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host operating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EG: Java --&gt; JVM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 --&gt; CLR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--&gt; C standard library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 an added complication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you may need different dependencies depending on where you are on your assembly line towards deployment!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time dependencies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 test frameworks,</a:t>
            </a:r>
            <a:r>
              <a:rPr lang="en-GB" dirty="0"/>
              <a:t> 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Acceptance test frameworks</a:t>
            </a:r>
            <a:r>
              <a:rPr lang="en-GB" dirty="0"/>
              <a:t> 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----chuck these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away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once code ‘passes’ the test stage of assembly line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time dependencies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libraries,</a:t>
            </a:r>
            <a:r>
              <a:rPr lang="en-GB" dirty="0"/>
              <a:t> 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DLLs --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what is in your zip file.</a:t>
            </a:r>
          </a:p>
          <a:p>
            <a:pPr rtl="0" fontAlgn="t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fontAlgn="t"/>
            <a:r>
              <a:rPr lang="en-GB" dirty="0"/>
              <a:t>This is a historical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</a:t>
            </a:r>
            <a:r>
              <a:rPr lang="en-GB" dirty="0"/>
              <a:t>:  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ANT</a:t>
            </a:r>
            <a:r>
              <a:rPr lang="en-GB" dirty="0">
                <a:sym typeface="Wingdings" panose="05000000000000000000" pitchFamily="2" charset="2"/>
              </a:rPr>
              <a:t> and NMAKE left the developer to download and add dependencies manually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9BF9C-381A-4476-A5D5-ADCA361A5E3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2866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Sub </a:t>
            </a:r>
            <a:r>
              <a:rPr lang="en-GB" dirty="0" err="1"/>
              <a:t>Sub</a:t>
            </a:r>
            <a:r>
              <a:rPr lang="en-GB" dirty="0"/>
              <a:t> libraries could violate security  </a:t>
            </a:r>
          </a:p>
          <a:p>
            <a:endParaRPr lang="en-GB" dirty="0"/>
          </a:p>
          <a:p>
            <a:r>
              <a:rPr lang="en-GB" dirty="0"/>
              <a:t>--example </a:t>
            </a:r>
          </a:p>
          <a:p>
            <a:r>
              <a:rPr lang="en-GB" dirty="0"/>
              <a:t>look for a real world example of a forgotten dependency biting you on the 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4013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you map your components in a circle you can trace out dependencies as lines between them.</a:t>
            </a:r>
          </a:p>
          <a:p>
            <a:endParaRPr lang="en-GB" dirty="0"/>
          </a:p>
          <a:p>
            <a:r>
              <a:rPr lang="en-GB" dirty="0"/>
              <a:t>Gives</a:t>
            </a:r>
            <a:r>
              <a:rPr lang="en-GB" baseline="0" dirty="0"/>
              <a:t> you a way of visualising complexity</a:t>
            </a:r>
          </a:p>
          <a:p>
            <a:endParaRPr lang="en-GB" baseline="0" dirty="0"/>
          </a:p>
          <a:p>
            <a:r>
              <a:rPr lang="en-GB" baseline="0" dirty="0"/>
              <a:t>Useful for talking to non-technical people about code complexity (aka your manager)</a:t>
            </a:r>
          </a:p>
          <a:p>
            <a:endParaRPr lang="en-GB" baseline="0" dirty="0"/>
          </a:p>
          <a:p>
            <a:r>
              <a:rPr lang="en-GB" baseline="0" dirty="0"/>
              <a:t>Can scale this idea up – microservices mapped over a sphere for a whole corporate system:</a:t>
            </a:r>
          </a:p>
          <a:p>
            <a:endParaRPr lang="en-GB" baseline="0" dirty="0"/>
          </a:p>
          <a:p>
            <a:r>
              <a:rPr lang="en-GB" baseline="0" dirty="0"/>
              <a:t>Leads us to next slide…….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099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We planned around 1 hour sessions, but run throughs mean we might go a little over in parts</a:t>
            </a: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We've worked hard to make some meaningful exercises for this. </a:t>
            </a:r>
          </a:p>
          <a:p>
            <a:r>
              <a:rPr lang="en-GB" dirty="0">
                <a:cs typeface="Calibri"/>
              </a:rPr>
              <a:t>Deployment technologies are really only five years old and there are a huge array of options.</a:t>
            </a:r>
          </a:p>
          <a:p>
            <a:r>
              <a:rPr lang="en-GB" dirty="0">
                <a:cs typeface="Calibri"/>
              </a:rPr>
              <a:t>We hope you'll enjoy the path we've picked through this maze</a:t>
            </a: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Feel free to ask questions whenever it seems sensible to do so.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0391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Just for</a:t>
            </a:r>
            <a:r>
              <a:rPr lang="en-GB" baseline="0"/>
              <a:t> shock value – the microservices and their dependencies in two major corporate sites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9088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Recap – we have a</a:t>
            </a:r>
            <a:r>
              <a:rPr lang="en-GB" baseline="0" dirty="0"/>
              <a:t> software system made up of components – and these components have dependencies on each other.</a:t>
            </a:r>
          </a:p>
          <a:p>
            <a:r>
              <a:rPr lang="en-GB" baseline="0" dirty="0"/>
              <a:t>What gets packaged: source files, html files, graphics</a:t>
            </a:r>
          </a:p>
          <a:p>
            <a:endParaRPr lang="en-GB" baseline="0" dirty="0"/>
          </a:p>
          <a:p>
            <a:r>
              <a:rPr lang="en-GB" baseline="0" dirty="0"/>
              <a:t>All this information needs to be collected together and updated together when we deploy a change to the software system</a:t>
            </a:r>
          </a:p>
          <a:p>
            <a:endParaRPr lang="en-GB" baseline="0" dirty="0"/>
          </a:p>
          <a:p>
            <a:r>
              <a:rPr lang="en-GB" baseline="0" dirty="0"/>
              <a:t>This is called packaging the code. Basically a Compressed (zip) file with what you need.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will already be familiar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common extensions for different environments: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Windows a component is normally packaged as a DLL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.NET assembly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Unix --&gt; a SO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Java --&gt; JAR file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</a:t>
            </a:r>
            <a:r>
              <a:rPr lang="en-GB" dirty="0"/>
              <a:t>JAR stands for Java </a:t>
            </a:r>
            <a:r>
              <a:rPr lang="en-GB" dirty="0" err="1"/>
              <a:t>ARchive</a:t>
            </a:r>
            <a:endParaRPr lang="en-GB" dirty="0"/>
          </a:p>
          <a:p>
            <a:endParaRPr lang="en-GB" baseline="0" dirty="0"/>
          </a:p>
          <a:p>
            <a:r>
              <a:rPr lang="en-GB" baseline="0" dirty="0"/>
              <a:t>Early days we had package managers – with </a:t>
            </a:r>
            <a:r>
              <a:rPr lang="en-GB" dirty="0"/>
              <a:t>the widespread adoption of open source software, often our own applications depend on those written by others.</a:t>
            </a:r>
            <a:r>
              <a:rPr lang="en-GB" baseline="0" dirty="0"/>
              <a:t> </a:t>
            </a:r>
          </a:p>
          <a:p>
            <a:r>
              <a:rPr lang="en-GB" baseline="0" dirty="0"/>
              <a:t>It is not trivial to manage all these dependencies which is where dependency managers come in. These are essential for Continuous Integration. </a:t>
            </a:r>
          </a:p>
          <a:p>
            <a:endParaRPr lang="en-GB" baseline="0" dirty="0"/>
          </a:p>
          <a:p>
            <a:r>
              <a:rPr lang="en-GB" baseline="0" dirty="0"/>
              <a:t>Thin Jars vs Fat Jars – but this was only a partial solution to dependency issues: - if something changes elsewhere you have to go and update your local copy in your fat JAR.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939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448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if the</a:t>
            </a:r>
            <a:r>
              <a:rPr lang="en-GB" baseline="0" dirty="0"/>
              <a:t> image above is correct. Take off </a:t>
            </a:r>
            <a:r>
              <a:rPr lang="en-GB" baseline="0" dirty="0" err="1"/>
              <a:t>wordpress</a:t>
            </a:r>
            <a:r>
              <a:rPr lang="en-GB" baseline="0" dirty="0"/>
              <a:t> / meteor</a:t>
            </a:r>
          </a:p>
          <a:p>
            <a:r>
              <a:rPr lang="en-GB" baseline="0" dirty="0"/>
              <a:t>Can we get the history slide working </a:t>
            </a:r>
            <a:r>
              <a:rPr lang="en-GB" baseline="0" dirty="0">
                <a:sym typeface="Wingdings" panose="05000000000000000000" pitchFamily="2" charset="2"/>
              </a:rPr>
              <a:t> long roll through Maven to dep  </a:t>
            </a:r>
            <a:r>
              <a:rPr lang="en-GB" b="1" i="1" baseline="0" dirty="0">
                <a:sym typeface="Wingdings" panose="05000000000000000000" pitchFamily="2" charset="2"/>
              </a:rPr>
              <a:t>https://devopedia.org/dependency-manager</a:t>
            </a:r>
          </a:p>
          <a:p>
            <a:r>
              <a:rPr lang="en-GB" b="1" i="1" baseline="0" dirty="0">
                <a:sym typeface="Wingdings" panose="05000000000000000000" pitchFamily="2" charset="2"/>
              </a:rPr>
              <a:t>Can we jump to this page on web????</a:t>
            </a:r>
          </a:p>
          <a:p>
            <a:endParaRPr lang="en-GB" b="1" i="1" baseline="0" dirty="0"/>
          </a:p>
          <a:p>
            <a:r>
              <a:rPr lang="en-GB" b="1" i="1" baseline="0" dirty="0"/>
              <a:t>Originally we had ANT (2000)</a:t>
            </a:r>
          </a:p>
          <a:p>
            <a:endParaRPr lang="en-GB" b="1" i="1" baseline="0" dirty="0"/>
          </a:p>
          <a:p>
            <a:r>
              <a:rPr lang="en-GB" baseline="0" dirty="0"/>
              <a:t>Ones you’ll come across most frequently: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Maven </a:t>
            </a:r>
            <a:r>
              <a:rPr lang="en-GB" baseline="0" dirty="0">
                <a:sym typeface="Wingdings" panose="05000000000000000000" pitchFamily="2" charset="2"/>
              </a:rPr>
              <a:t> from 2002 for Java projects --- uses XML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>
                <a:sym typeface="Wingdings" panose="05000000000000000000" pitchFamily="2" charset="2"/>
              </a:rPr>
              <a:t>Gradle 2009 Java, including Android --- improves on Maven, uses Groovy instead of XML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>
                <a:sym typeface="Wingdings" panose="05000000000000000000" pitchFamily="2" charset="2"/>
              </a:rPr>
              <a:t>Bundler  2009 Ruby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>
                <a:sym typeface="Wingdings" panose="05000000000000000000" pitchFamily="2" charset="2"/>
              </a:rPr>
              <a:t>NPM  2011 NodeJS/Java Script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err="1">
                <a:sym typeface="Wingdings" panose="05000000000000000000" pitchFamily="2" charset="2"/>
              </a:rPr>
              <a:t>NuGET</a:t>
            </a:r>
            <a:r>
              <a:rPr lang="en-GB" baseline="0" dirty="0">
                <a:sym typeface="Wingdings" panose="05000000000000000000" pitchFamily="2" charset="2"/>
              </a:rPr>
              <a:t>  for 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066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brings</a:t>
            </a:r>
            <a:r>
              <a:rPr lang="en-GB" baseline="0" dirty="0"/>
              <a:t> us to the next stage in our automated pipeline – the Dependency Manager.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We have been using MAVEN in our pipeline.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Mave</a:t>
            </a:r>
            <a:r>
              <a:rPr lang="en-GB" baseline="0" dirty="0"/>
              <a:t>n is not just a dependency manager – it is known as a build management tool for Java projects.</a:t>
            </a:r>
          </a:p>
          <a:p>
            <a:endParaRPr lang="en-GB" baseline="0" dirty="0"/>
          </a:p>
          <a:p>
            <a:r>
              <a:rPr lang="en-GB" baseline="0" dirty="0"/>
              <a:t>It can:-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Build a project from java source files – without the need for scripting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Integrates into repos like </a:t>
            </a:r>
            <a:r>
              <a:rPr lang="en-GB" baseline="0" dirty="0" err="1"/>
              <a:t>github</a:t>
            </a:r>
            <a:r>
              <a:rPr lang="en-GB" baseline="0" dirty="0"/>
              <a:t>, integrates with CI systems like Jenkins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Simplifies the addition of dependencies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err="1"/>
              <a:t>Prvides</a:t>
            </a:r>
            <a:r>
              <a:rPr lang="en-GB" baseline="0" dirty="0"/>
              <a:t> helpful reports, dependency list, </a:t>
            </a:r>
            <a:r>
              <a:rPr lang="en-GB" baseline="0" dirty="0" err="1"/>
              <a:t>unti</a:t>
            </a:r>
            <a:r>
              <a:rPr lang="en-GB" baseline="0" dirty="0"/>
              <a:t> test reports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all IDEs nowadays understand and support Maven (</a:t>
            </a:r>
            <a:r>
              <a:rPr lang="en-GB" dirty="0">
                <a:hlinkClick r:id="rId3"/>
              </a:rPr>
              <a:t>IntelliJ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Eclipse</a:t>
            </a:r>
            <a:r>
              <a:rPr lang="en-GB" dirty="0"/>
              <a:t>, and </a:t>
            </a:r>
            <a:r>
              <a:rPr lang="en-GB" dirty="0">
                <a:hlinkClick r:id="rId5"/>
              </a:rPr>
              <a:t>NetBeans</a:t>
            </a:r>
            <a:r>
              <a:rPr lang="en-GB" dirty="0"/>
              <a:t>).</a:t>
            </a:r>
            <a:endParaRPr lang="en-GB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6660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the sake of clarity in this bootcamp</a:t>
            </a:r>
          </a:p>
          <a:p>
            <a:endParaRPr lang="en-GB" dirty="0"/>
          </a:p>
          <a:p>
            <a:r>
              <a:rPr lang="en-GB" dirty="0"/>
              <a:t>Maven’s repo is for speed – it downloads the dependencies locally so you are not cha</a:t>
            </a:r>
          </a:p>
          <a:p>
            <a:r>
              <a:rPr lang="en-GB" dirty="0"/>
              <a:t>Maven has a website  Maven Central where you get your open source libraries</a:t>
            </a:r>
          </a:p>
          <a:p>
            <a:r>
              <a:rPr lang="en-GB" dirty="0"/>
              <a:t>Your </a:t>
            </a:r>
          </a:p>
          <a:p>
            <a:endParaRPr lang="en-GB" dirty="0"/>
          </a:p>
          <a:p>
            <a:r>
              <a:rPr lang="en-GB" dirty="0"/>
              <a:t>Plugins</a:t>
            </a:r>
            <a:r>
              <a:rPr lang="en-GB" baseline="0" dirty="0"/>
              <a:t> – large number available, see https://maven.apache.org/plugins/</a:t>
            </a:r>
          </a:p>
          <a:p>
            <a:endParaRPr lang="en-GB" baseline="0" dirty="0"/>
          </a:p>
          <a:p>
            <a:r>
              <a:rPr lang="en-GB" baseline="0" dirty="0"/>
              <a:t>Only discuss the basic plugins we will use in our pipeline for simplicity’s sake.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0506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9BF9C-381A-4476-A5D5-ADCA361A5E3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8321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AEDDE-A219-4221-86EF-4E3E1BC385FB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0004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we’ve completed the first two stages of the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D9BF9C-381A-4476-A5D5-ADCA361A5E3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19581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188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Please come back on time after breaks!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407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Quick agenda read 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555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Deployment used to be an after-thought. </a:t>
            </a:r>
            <a:br>
              <a:rPr lang="en-GB" dirty="0">
                <a:cs typeface="+mn-lt"/>
              </a:rPr>
            </a:br>
            <a:br>
              <a:rPr lang="en-GB" dirty="0">
                <a:cs typeface="+mn-lt"/>
              </a:rPr>
            </a:br>
            <a:r>
              <a:rPr lang="en-GB" dirty="0"/>
              <a:t>Developers would do their thing, check some code in - then they were done.</a:t>
            </a:r>
            <a:br>
              <a:rPr lang="en-GB" dirty="0">
                <a:cs typeface="+mn-lt"/>
              </a:rPr>
            </a:br>
            <a:br>
              <a:rPr lang="en-GB" dirty="0">
                <a:cs typeface="+mn-lt"/>
              </a:rPr>
            </a:br>
            <a:r>
              <a:rPr lang="en-GB" dirty="0"/>
              <a:t>But if nobody can ever use your code, none of your development was worth anything.</a:t>
            </a:r>
            <a:br>
              <a:rPr lang="en-GB" dirty="0">
                <a:cs typeface="+mn-lt"/>
              </a:rPr>
            </a:br>
            <a:br>
              <a:rPr lang="en-GB" dirty="0">
                <a:cs typeface="+mn-lt"/>
              </a:rPr>
            </a:br>
            <a:r>
              <a:rPr lang="en-GB" dirty="0"/>
              <a:t>About our quote on the title slide. </a:t>
            </a:r>
            <a:r>
              <a:rPr lang="en-GB" dirty="0">
                <a:sym typeface="Wingdings" panose="05000000000000000000" pitchFamily="2" charset="2"/>
              </a:rPr>
              <a:t>  </a:t>
            </a:r>
            <a:r>
              <a:rPr lang="en-GB" dirty="0"/>
              <a:t>It's like the tree falling in the forest.</a:t>
            </a:r>
            <a:br>
              <a:rPr lang="en-GB" dirty="0">
                <a:cs typeface="+mn-lt"/>
              </a:rPr>
            </a:br>
            <a:br>
              <a:rPr lang="en-GB" dirty="0">
                <a:cs typeface="+mn-lt"/>
              </a:rPr>
            </a:br>
            <a:r>
              <a:rPr lang="en-GB" dirty="0"/>
              <a:t>Nobody is there, so nobody cares.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29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SHAPE OF SECTION</a:t>
            </a:r>
          </a:p>
          <a:p>
            <a:r>
              <a:rPr lang="en-GB" b="1" dirty="0"/>
              <a:t>Few computers + Few users + Small, Fixed code </a:t>
            </a:r>
            <a:endParaRPr lang="en-GB" b="1" dirty="0">
              <a:cs typeface="Calibri"/>
            </a:endParaRPr>
          </a:p>
          <a:p>
            <a:r>
              <a:rPr lang="en-GB" b="1" dirty="0"/>
              <a:t>=&gt; Many computers + Many users + Large, changing code</a:t>
            </a:r>
            <a:endParaRPr lang="en-GB" b="1" dirty="0">
              <a:cs typeface="Calibri"/>
            </a:endParaRPr>
          </a:p>
          <a:p>
            <a:endParaRPr lang="en-GB" dirty="0"/>
          </a:p>
          <a:p>
            <a:r>
              <a:rPr lang="en-GB" dirty="0"/>
              <a:t>It's 2019 and things have completely changed.</a:t>
            </a:r>
            <a:br>
              <a:rPr lang="en-GB" dirty="0">
                <a:cs typeface="+mn-lt"/>
              </a:rPr>
            </a:br>
            <a:r>
              <a:rPr lang="en-GB" dirty="0"/>
              <a:t>Most of you will work at places using CI/CD - Continuous Integration with Continuous deployment.</a:t>
            </a:r>
            <a:br>
              <a:rPr lang="en-GB" dirty="0">
                <a:cs typeface="+mn-lt"/>
              </a:rPr>
            </a:br>
            <a:br>
              <a:rPr lang="en-GB" dirty="0">
                <a:cs typeface="+mn-lt"/>
              </a:rPr>
            </a:br>
            <a:r>
              <a:rPr lang="en-GB" dirty="0"/>
              <a:t>DevOps is now a recognised discipline.</a:t>
            </a:r>
            <a:br>
              <a:rPr lang="en-GB" dirty="0">
                <a:cs typeface="+mn-lt"/>
              </a:rPr>
            </a:br>
            <a:br>
              <a:rPr lang="en-GB" dirty="0">
                <a:cs typeface="+mn-lt"/>
              </a:rPr>
            </a:br>
            <a:r>
              <a:rPr lang="en-GB" dirty="0"/>
              <a:t>So let's kick off by a quick history lesson: how did deployment get so complicated?</a:t>
            </a:r>
            <a:br>
              <a:rPr lang="en-GB" dirty="0">
                <a:cs typeface="+mn-lt"/>
              </a:rPr>
            </a:br>
            <a:br>
              <a:rPr lang="en-GB" dirty="0">
                <a:cs typeface="+mn-lt"/>
              </a:rPr>
            </a:br>
            <a:r>
              <a:rPr lang="en-GB" dirty="0"/>
              <a:t>How was code deployed in the past? - and why did we have to change?</a:t>
            </a:r>
            <a:endParaRPr lang="en-GB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C259C4-9641-4276-92E2-5E8ECB584FA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283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 dirty="0"/>
              <a:t>In the very earliest computers, code was stored as patterns of wires. </a:t>
            </a:r>
            <a:endParaRPr lang="en-GB" dirty="0">
              <a:cs typeface="Calibri"/>
            </a:endParaRPr>
          </a:p>
          <a:p>
            <a:r>
              <a:rPr lang="en-GB" dirty="0"/>
              <a:t>Programming </a:t>
            </a:r>
            <a:r>
              <a:rPr lang="en-GB" i="1" dirty="0"/>
              <a:t>was </a:t>
            </a:r>
            <a:r>
              <a:rPr lang="en-GB" dirty="0"/>
              <a:t>deployment!</a:t>
            </a:r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You are looking at a 1948 ENIAC computer in the US. </a:t>
            </a:r>
          </a:p>
          <a:p>
            <a:r>
              <a:rPr lang="en-GB" dirty="0">
                <a:cs typeface="Calibri"/>
              </a:rPr>
              <a:t>And you'll also notice that all the programmers were women in those days</a:t>
            </a:r>
          </a:p>
          <a:p>
            <a:r>
              <a:rPr lang="en-GB" dirty="0">
                <a:cs typeface="Calibri"/>
              </a:rPr>
              <a:t>(this seems to have swung way too far the other way at present, and all the Manchester tech companies are trying to fix this and encourage women into engineering)</a:t>
            </a: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Wires gave us two problems: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Hard to change</a:t>
            </a:r>
            <a:endParaRPr lang="en-GB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Hard to make a copy of on another computer</a:t>
            </a:r>
            <a:endParaRPr lang="en-GB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But when computers weigh 8 tons and cost millions, that's not a big problem.</a:t>
            </a:r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259C4-9641-4276-92E2-5E8ECB584FA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538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639B-0F74-424C-A68C-4104B0B17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DA02AA-A2A9-4956-AEF9-40BB3D122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D8029-866E-449A-B928-D2B0453A0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7BF30-B07C-4F68-8B0D-AD56404E022C}" type="datetimeFigureOut">
              <a:rPr lang="en-GB" smtClean="0"/>
              <a:t>07/08/2019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5E2FA-074E-4C11-994A-9323F740D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C1135-E0E8-4078-BC09-DF55D4AC4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7D310-D6CC-4489-A8F8-B9700E35A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790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236F-C477-4226-891F-74C64533E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0D900C-B1F4-4AC0-8C98-CA3AE5B7A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C4E3C-F7E5-4E45-B559-BE2E7C694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7BF30-B07C-4F68-8B0D-AD56404E022C}" type="datetimeFigureOut">
              <a:rPr lang="en-GB" smtClean="0"/>
              <a:t>07/08/2019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4B32C-9959-4156-A55F-3CC28800C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35BB8-0D5A-4A4C-9A46-11D8F017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7D310-D6CC-4489-A8F8-B9700E35A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82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3BA900-85EE-4063-954A-995FD4627E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EFB25-C3EB-43CF-A8DC-9A0A40CE7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1693A-C24F-465E-ABF3-0D16593D1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7BF30-B07C-4F68-8B0D-AD56404E022C}" type="datetimeFigureOut">
              <a:rPr lang="en-GB" smtClean="0"/>
              <a:t>07/08/2019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6560C-3DB0-4F71-93A2-4648FEA92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3208A-EB92-41D6-BDC2-8901E7F75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7D310-D6CC-4489-A8F8-B9700E35A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73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3AAD4-C865-4A84-800A-03E5117E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EB5D0-8ECF-4E7E-9190-44EEF6A32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3E21-2C13-4E2F-8E68-BB9C1769C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7BF30-B07C-4F68-8B0D-AD56404E022C}" type="datetimeFigureOut">
              <a:rPr lang="en-GB" smtClean="0"/>
              <a:t>07/08/2019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892F5-51DE-487B-B066-EA479C84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F886B-7935-4976-B3A5-09B13B3CE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7D310-D6CC-4489-A8F8-B9700E35A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328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C075-DF7B-4C6F-9E7A-818A20C1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CEC19-E16C-4968-8161-A8C0F4A87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D6C06-8F86-4552-9FC5-3A52C55B2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7BF30-B07C-4F68-8B0D-AD56404E022C}" type="datetimeFigureOut">
              <a:rPr lang="en-GB" smtClean="0"/>
              <a:t>07/08/2019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BAD6A-D836-4ECE-AE38-622964673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C63AB-67FB-496D-ABFC-9878A7049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7D310-D6CC-4489-A8F8-B9700E35A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83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DB9D3-DA2A-4C2D-882D-B4C13800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3E313-A963-4AA5-9D41-F4785B54B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F7EB1-358B-4AB7-92DB-0B214196D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F4C9C-C5B5-4132-9FCA-49A98B0A7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7BF30-B07C-4F68-8B0D-AD56404E022C}" type="datetimeFigureOut">
              <a:rPr lang="en-GB" smtClean="0"/>
              <a:t>07/08/2019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8C242-C03D-4C6F-A356-C294EE51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50296-BFFE-4A91-A225-143EEEE65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7D310-D6CC-4489-A8F8-B9700E35A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448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D811-F68E-4050-9DCC-445E0C179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A5FE8-015C-4EFC-AFFB-0059D8AFF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D2F7A-6A40-454A-AAFA-D6B321304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3D63C4-813D-44C4-A7F0-74CFB08298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8EEBD2-7373-4655-8C6C-BB53F121E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5484FE-33C3-4025-8D02-1638B0B93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7BF30-B07C-4F68-8B0D-AD56404E022C}" type="datetimeFigureOut">
              <a:rPr lang="en-GB" smtClean="0"/>
              <a:t>07/08/2019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89D43-2D69-45F8-902F-38304A7A8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0A9743-4865-4882-8937-DC2136C4C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7D310-D6CC-4489-A8F8-B9700E35A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10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977E0-5772-4EAF-ABC1-D3DB31F87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01219E-90BB-46EF-8D2A-C189ED945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7BF30-B07C-4F68-8B0D-AD56404E022C}" type="datetimeFigureOut">
              <a:rPr lang="en-GB" smtClean="0"/>
              <a:t>07/08/2019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E0DC9-17FA-4480-912A-1AC75A26F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0B699-0B4E-4221-A220-E58E30B9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7D310-D6CC-4489-A8F8-B9700E35A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35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5F10FC-8502-4F52-82B5-D49ED8B03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7BF30-B07C-4F68-8B0D-AD56404E022C}" type="datetimeFigureOut">
              <a:rPr lang="en-GB" smtClean="0"/>
              <a:t>07/08/2019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1F7D96-1EAE-4567-9247-101623FE8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729B8-D2CE-4776-B2FF-FDBD2AEFE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7D310-D6CC-4489-A8F8-B9700E35A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223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8DE0-6142-474E-A89B-977C2CB45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DAE1A-B28F-4D14-BBDD-24268EDE3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7516C-0D21-4C4D-80E6-11E4E5147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087E5-274F-48FD-924E-60DB8EA63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7BF30-B07C-4F68-8B0D-AD56404E022C}" type="datetimeFigureOut">
              <a:rPr lang="en-GB" smtClean="0"/>
              <a:t>07/08/2019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05C3B-C71A-44A4-9FA8-AB20F2449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08B35-AC0A-4D09-ABFD-07D17026F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7D310-D6CC-4489-A8F8-B9700E35A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368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FA14-2D64-4210-A41A-06AAAFE03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6F66F2-82AA-4A86-A6DB-3D03EA1C04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865FF4-0F0F-4309-B1E4-62A02C9F6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06F35-57EE-42AF-93D9-7B826EC91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7BF30-B07C-4F68-8B0D-AD56404E022C}" type="datetimeFigureOut">
              <a:rPr lang="en-GB" smtClean="0"/>
              <a:t>07/08/2019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DEFCAB-0FAA-46AF-93AD-02D31724E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10EEB-B75B-4B76-8278-CB877693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7D310-D6CC-4489-A8F8-B9700E35A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80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A6D399-CF53-41B4-A8F3-C952B08FE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9DB14-39C6-4744-B5C3-1894F8A6B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5A5B9-5107-416C-B18B-66C8CE9B2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7BF30-B07C-4F68-8B0D-AD56404E022C}" type="datetimeFigureOut">
              <a:rPr lang="en-GB" smtClean="0"/>
              <a:t>07/08/2019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9BE10-26D6-43C1-BCD1-488DDECD1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82729-C3C8-4C16-8C92-33909BC9E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7D310-D6CC-4489-A8F8-B9700E35A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064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comments" Target="../comments/commen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ewfromthecodefac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eb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BD166D-9951-4E78-B516-E1C8EC909CB1}"/>
              </a:ext>
            </a:extLst>
          </p:cNvPr>
          <p:cNvSpPr txBox="1">
            <a:spLocks/>
          </p:cNvSpPr>
          <p:nvPr/>
        </p:nvSpPr>
        <p:spPr>
          <a:xfrm>
            <a:off x="2107770" y="2402238"/>
            <a:ext cx="2834008" cy="1975314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4000" dirty="0">
                <a:solidFill>
                  <a:srgbClr val="FFFFFF"/>
                </a:solidFill>
              </a:rPr>
              <a:t>Deployment Bootcamp</a:t>
            </a:r>
          </a:p>
          <a:p>
            <a:pPr algn="r"/>
            <a:endParaRPr lang="en-US" sz="1800" dirty="0">
              <a:solidFill>
                <a:prstClr val="white"/>
              </a:solidFill>
              <a:latin typeface="Calibri" panose="020F0502020204030204"/>
            </a:endParaRPr>
          </a:p>
          <a:p>
            <a:pPr algn="r"/>
            <a:r>
              <a:rPr lang="en-US" sz="1800" dirty="0">
                <a:solidFill>
                  <a:prstClr val="white"/>
                </a:solidFill>
                <a:latin typeface="Calibri" panose="020F0502020204030204"/>
              </a:rPr>
              <a:t>BJSS Limited</a:t>
            </a:r>
          </a:p>
          <a:p>
            <a:pPr algn="r"/>
            <a:endParaRPr lang="en-GB" sz="4000" dirty="0">
              <a:solidFill>
                <a:srgbClr val="FFFFFF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6FAD6D-E733-4BFC-A926-93E89B46A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01" y="2402237"/>
            <a:ext cx="5744685" cy="1975314"/>
          </a:xfrm>
          <a:solidFill>
            <a:schemeClr val="tx1">
              <a:alpha val="30000"/>
            </a:schemeClr>
          </a:solidFill>
        </p:spPr>
        <p:txBody>
          <a:bodyPr anchor="ctr">
            <a:noAutofit/>
          </a:bodyPr>
          <a:lstStyle/>
          <a:p>
            <a:pPr marL="0" indent="0">
              <a:buNone/>
            </a:pPr>
            <a:endParaRPr lang="en-GB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</a:rPr>
              <a:t>If a tree falls when nobody watches, does it make a sound?</a:t>
            </a:r>
          </a:p>
          <a:p>
            <a:pPr marL="0" indent="0">
              <a:buNone/>
            </a:pPr>
            <a:r>
              <a:rPr lang="en-GB" sz="2000" i="1" dirty="0">
                <a:solidFill>
                  <a:srgbClr val="FFFFFF"/>
                </a:solidFill>
              </a:rPr>
              <a:t>				</a:t>
            </a:r>
          </a:p>
          <a:p>
            <a:pPr marL="0" indent="0">
              <a:buNone/>
            </a:pPr>
            <a:r>
              <a:rPr lang="en-GB" sz="2000" i="1" dirty="0">
                <a:solidFill>
                  <a:srgbClr val="FFFFFF"/>
                </a:solidFill>
              </a:rPr>
              <a:t>				George Berkeley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25998E2-8BF2-4E05-B612-B05C9EEAD8B3}"/>
              </a:ext>
            </a:extLst>
          </p:cNvPr>
          <p:cNvCxnSpPr/>
          <p:nvPr/>
        </p:nvCxnSpPr>
        <p:spPr>
          <a:xfrm>
            <a:off x="5129939" y="2197240"/>
            <a:ext cx="0" cy="218031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26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68B6B1-2655-4116-BB3D-2FCFC46D36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8" b="483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B2587B-13A8-417D-A908-140C58AB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/>
              <a:t>Physical Wires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17201-2ECE-4335-9306-C1996656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000" b="1" dirty="0"/>
              <a:t>1940s</a:t>
            </a:r>
            <a:endParaRPr lang="en-US"/>
          </a:p>
          <a:p>
            <a:pPr marL="0" indent="0" algn="ctr">
              <a:buNone/>
            </a:pPr>
            <a:r>
              <a:rPr lang="en-US" sz="2000" b="1" dirty="0"/>
              <a:t>Code as wiring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32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EECAAF-19B2-4E03-B00F-C59314C838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7" b="2278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1B2BA1-1284-4F97-8683-1E14E1E50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/>
              <a:t>Williams Tube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97005-3A0C-4248-817F-989CF3D2C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000" b="1" dirty="0">
                <a:cs typeface="Calibri"/>
              </a:rPr>
              <a:t>1950s</a:t>
            </a:r>
            <a:endParaRPr lang="en-US" sz="2000" b="1" dirty="0"/>
          </a:p>
          <a:p>
            <a:pPr marL="0" indent="0" algn="ctr">
              <a:buNone/>
            </a:pPr>
            <a:r>
              <a:rPr lang="en-US" sz="2000" b="1" dirty="0"/>
              <a:t>Code as storage</a:t>
            </a:r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484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C0FE0-2059-46E8-9A67-345309A22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2120"/>
            <a:ext cx="12191980" cy="685376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02D31-C984-40B8-91E7-672752117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0" y="3995838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/>
              <a:t>Magnetic Tape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C070-2D1B-4698-A83D-3296E668D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910" y="5832014"/>
            <a:ext cx="4330262" cy="68328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000" b="1" dirty="0">
                <a:cs typeface="Calibri"/>
              </a:rPr>
              <a:t>1960s</a:t>
            </a:r>
            <a:endParaRPr lang="en-US" sz="2000" b="1" dirty="0"/>
          </a:p>
          <a:p>
            <a:pPr marL="0" indent="0" algn="ctr">
              <a:buNone/>
            </a:pPr>
            <a:r>
              <a:rPr lang="en-US" sz="2000" b="1" dirty="0"/>
              <a:t>Code as Magnetism</a:t>
            </a:r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948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C97C9A-8639-402F-9D3D-C40FE995A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" r="13032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2E8757-287D-4750-992D-4FB1B426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/>
              <a:t>Floppy Discs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787EB-E420-4CB9-B354-6D9B410A3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000" b="1" dirty="0">
                <a:cs typeface="Calibri"/>
              </a:rPr>
              <a:t>1980s</a:t>
            </a:r>
            <a:endParaRPr lang="en-US" sz="2000" b="1" dirty="0"/>
          </a:p>
          <a:p>
            <a:pPr marL="0" indent="0" algn="ctr">
              <a:buNone/>
            </a:pPr>
            <a:r>
              <a:rPr lang="en-US" sz="2000" b="1" dirty="0"/>
              <a:t>Cheaper, faster, better tapes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306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rgbClr val="BFC4BE"/>
            </a:gs>
            <a:gs pos="29000">
              <a:srgbClr val="5D6D62"/>
            </a:gs>
            <a:gs pos="41000">
              <a:srgbClr val="425248"/>
            </a:gs>
            <a:gs pos="57000">
              <a:srgbClr val="1B242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C4ECEED-FBD1-4F0A-99CC-AFA2D64B5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17"/>
          <a:stretch/>
        </p:blipFill>
        <p:spPr>
          <a:xfrm>
            <a:off x="1" y="0"/>
            <a:ext cx="81366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377749-F0B5-41C0-9935-BC1B3A941EB7}"/>
              </a:ext>
            </a:extLst>
          </p:cNvPr>
          <p:cNvSpPr txBox="1"/>
          <p:nvPr/>
        </p:nvSpPr>
        <p:spPr>
          <a:xfrm>
            <a:off x="8235071" y="4642009"/>
            <a:ext cx="37396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i="1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A.M.A.: </a:t>
            </a:r>
            <a:r>
              <a:rPr lang="en-GB" sz="2000" i="1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“What major reason people use the internet for that you were not expecting?”</a:t>
            </a:r>
          </a:p>
          <a:p>
            <a:endParaRPr lang="en-GB" sz="2000" i="1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r>
              <a:rPr lang="en-GB" sz="2000" b="1" i="1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Sir Tim Berners-Lee: </a:t>
            </a:r>
            <a:r>
              <a:rPr lang="en-GB" sz="2000" i="1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"Kittens."</a:t>
            </a:r>
          </a:p>
          <a:p>
            <a:endParaRPr lang="en-GB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45E6E-159A-4A11-B4A1-5A6BC6057FEB}"/>
              </a:ext>
            </a:extLst>
          </p:cNvPr>
          <p:cNvSpPr txBox="1"/>
          <p:nvPr/>
        </p:nvSpPr>
        <p:spPr>
          <a:xfrm>
            <a:off x="8235071" y="672182"/>
            <a:ext cx="3739647" cy="1754326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+mj-lt"/>
              </a:rPr>
              <a:t>…..and especially software deployment.</a:t>
            </a:r>
          </a:p>
        </p:txBody>
      </p:sp>
    </p:spTree>
    <p:extLst>
      <p:ext uri="{BB962C8B-B14F-4D97-AF65-F5344CB8AC3E}">
        <p14:creationId xmlns:p14="http://schemas.microsoft.com/office/powerpoint/2010/main" val="257260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A49585B8-4B44-437C-AD22-05FD48888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25400"/>
            <a:ext cx="6807200" cy="68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516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BBA62-6658-43ED-8215-652287D7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Shift Left</a:t>
            </a:r>
            <a:br>
              <a:rPr lang="en-GB">
                <a:solidFill>
                  <a:srgbClr val="FFFFFF"/>
                </a:solidFill>
              </a:rPr>
            </a:br>
            <a:r>
              <a:rPr lang="en-GB" sz="2000">
                <a:solidFill>
                  <a:srgbClr val="FFFFFF"/>
                </a:solidFill>
              </a:rPr>
              <a:t>The web brought about the need to do everything faster</a:t>
            </a:r>
            <a:r>
              <a:rPr lang="en-GB" sz="2400">
                <a:solidFill>
                  <a:srgbClr val="FFFFFF"/>
                </a:solidFill>
              </a:rPr>
              <a:t>.</a:t>
            </a:r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615FE-9F74-408D-AA5F-9F55A5CC6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7" r="6051" b="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AD1A6-F3B2-4383-ACC0-E6DFDB638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>
                <a:solidFill>
                  <a:srgbClr val="FFFFFF"/>
                </a:solidFill>
              </a:rPr>
              <a:t>CI/CD shifts things earlier</a:t>
            </a:r>
          </a:p>
          <a:p>
            <a:r>
              <a:rPr lang="en-GB" sz="2000">
                <a:solidFill>
                  <a:srgbClr val="FFFFFF"/>
                </a:solidFill>
              </a:rPr>
              <a:t>Test automation finds bugs earlier</a:t>
            </a:r>
          </a:p>
          <a:p>
            <a:r>
              <a:rPr lang="en-GB" sz="2000">
                <a:solidFill>
                  <a:srgbClr val="FFFFFF"/>
                </a:solidFill>
              </a:rPr>
              <a:t>Build scripts box-up code earlier</a:t>
            </a:r>
          </a:p>
          <a:p>
            <a:r>
              <a:rPr lang="en-GB" sz="2000">
                <a:solidFill>
                  <a:srgbClr val="FFFFFF"/>
                </a:solidFill>
              </a:rPr>
              <a:t>Automated deployment gets code to users earlier</a:t>
            </a:r>
          </a:p>
          <a:p>
            <a:r>
              <a:rPr lang="en-GB" sz="2000">
                <a:solidFill>
                  <a:srgbClr val="FFFFFF"/>
                </a:solidFill>
              </a:rPr>
              <a:t>Monitoring and alerting reports faults earlier</a:t>
            </a:r>
          </a:p>
          <a:p>
            <a:endParaRPr lang="en-GB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349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9DFC6B-5857-42D4-94DB-54DF70701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GB" sz="4000">
                <a:solidFill>
                  <a:srgbClr val="FFFFFF"/>
                </a:solidFill>
              </a:rPr>
              <a:t>This is about Professional Engineering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0E3C6D79-A7E5-4B3C-AC75-FDB16CDF98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3738474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71816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4DACC-EBC0-4475-84ED-915C8A466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537" y="926823"/>
            <a:ext cx="10515600" cy="4351338"/>
          </a:xfrm>
        </p:spPr>
        <p:txBody>
          <a:bodyPr/>
          <a:lstStyle/>
          <a:p>
            <a:r>
              <a:rPr lang="en-GB"/>
              <a:t>Put lings cars here!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D12B99-5869-4C58-95EE-AB73F116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EDDE91-3AE6-4456-8C8E-378B9C822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49" y="190048"/>
            <a:ext cx="11469701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86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8000"/>
            <a:lum/>
          </a:blip>
          <a:srcRect/>
          <a:stretch>
            <a:fillRect l="-8000" t="15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7D3EB-FA06-4BA4-BD06-EDB307AF3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80"/>
            <a:ext cx="12192000" cy="1325563"/>
          </a:xfrm>
          <a:solidFill>
            <a:srgbClr val="A7C0DF"/>
          </a:solidFill>
        </p:spPr>
        <p:txBody>
          <a:bodyPr/>
          <a:lstStyle/>
          <a:p>
            <a:r>
              <a:rPr lang="en-GB" dirty="0"/>
              <a:t>     Agile: The Shift from Linear to Continuous      </a:t>
            </a:r>
            <a:r>
              <a:rPr lang="en-GB" b="1" dirty="0"/>
              <a:t>TC9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18A842B-FB76-4A46-B13A-F56C82F15E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3959002"/>
              </p:ext>
            </p:extLst>
          </p:nvPr>
        </p:nvGraphicFramePr>
        <p:xfrm>
          <a:off x="3843579" y="820924"/>
          <a:ext cx="7956982" cy="2608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BF51080-42C4-4172-A54B-C114A9EA96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93" y="3113596"/>
            <a:ext cx="6250769" cy="30960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B28CB5-983A-4147-ADEC-C8E11DBACF9E}"/>
              </a:ext>
            </a:extLst>
          </p:cNvPr>
          <p:cNvSpPr/>
          <p:nvPr/>
        </p:nvSpPr>
        <p:spPr>
          <a:xfrm>
            <a:off x="391439" y="1425053"/>
            <a:ext cx="30607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cs typeface="Calibri"/>
              </a:rPr>
              <a:t>Agile CI/CD fits modern users who always want more and want it </a:t>
            </a:r>
            <a:r>
              <a:rPr lang="en-GB" sz="2000" b="1" i="1" dirty="0">
                <a:cs typeface="Calibri"/>
              </a:rPr>
              <a:t>now</a:t>
            </a:r>
            <a:endParaRPr lang="en-GB" sz="2000" b="1" dirty="0"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CB24D0-9081-4D1C-BDCC-F465C7B60C36}"/>
              </a:ext>
            </a:extLst>
          </p:cNvPr>
          <p:cNvSpPr/>
          <p:nvPr/>
        </p:nvSpPr>
        <p:spPr>
          <a:xfrm>
            <a:off x="751640" y="2683131"/>
            <a:ext cx="36961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cs typeface="Calibri"/>
              </a:rPr>
              <a:t>We never stop developing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cs typeface="Calibri"/>
              </a:rPr>
              <a:t>We never stop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cs typeface="Calibri"/>
              </a:rPr>
              <a:t>We never stop deploying</a:t>
            </a:r>
          </a:p>
        </p:txBody>
      </p:sp>
    </p:spTree>
    <p:extLst>
      <p:ext uri="{BB962C8B-B14F-4D97-AF65-F5344CB8AC3E}">
        <p14:creationId xmlns:p14="http://schemas.microsoft.com/office/powerpoint/2010/main" val="1597786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F48E-D54B-4D89-BA64-D362A8B4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GB" dirty="0"/>
              <a:t>Tutor Intro: </a:t>
            </a:r>
            <a:br>
              <a:rPr lang="en-GB" dirty="0"/>
            </a:br>
            <a:r>
              <a:rPr lang="en-GB" b="1" dirty="0"/>
              <a:t>Alan Mellor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CD106-971B-47E1-AE58-2EB15D6AA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GB" sz="1800" dirty="0"/>
              <a:t>Alan Mellor – BJSS Consultancy ltd</a:t>
            </a:r>
          </a:p>
          <a:p>
            <a:r>
              <a:rPr lang="en-GB" sz="1800" dirty="0"/>
              <a:t>Programming since 1981</a:t>
            </a:r>
          </a:p>
          <a:p>
            <a:r>
              <a:rPr lang="en-GB" sz="1800" dirty="0"/>
              <a:t>Instructor at BJSS Manchester Academy</a:t>
            </a:r>
          </a:p>
          <a:p>
            <a:r>
              <a:rPr lang="en-GB" sz="1800" dirty="0"/>
              <a:t>Write at </a:t>
            </a:r>
            <a:r>
              <a:rPr lang="en-GB" sz="1800" dirty="0">
                <a:hlinkClick r:id="rId3"/>
              </a:rPr>
              <a:t>www.viewfromthecodeface.com</a:t>
            </a:r>
            <a:r>
              <a:rPr lang="en-GB" sz="1800" dirty="0"/>
              <a:t>, Quora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F7330-4817-4CDA-8C34-17F6BAF20C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9" r="15480"/>
          <a:stretch/>
        </p:blipFill>
        <p:spPr>
          <a:xfrm>
            <a:off x="5227320" y="10"/>
            <a:ext cx="6964679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24740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8000"/>
            <a:lum/>
          </a:blip>
          <a:srcRect/>
          <a:stretch>
            <a:fillRect l="-8000" t="15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7D3EB-FA06-4BA4-BD06-EDB307AF3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80"/>
            <a:ext cx="12192000" cy="1325563"/>
          </a:xfrm>
          <a:solidFill>
            <a:srgbClr val="A7C0DF"/>
          </a:solidFill>
        </p:spPr>
        <p:txBody>
          <a:bodyPr/>
          <a:lstStyle/>
          <a:p>
            <a:r>
              <a:rPr lang="en-GB" dirty="0"/>
              <a:t>     So Many Tools!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2848BF8-0220-46A5-8147-12C5CE639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154" y="1006511"/>
            <a:ext cx="6939873" cy="416992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5A6388-C94C-4BAB-9A15-B6D5FFADD44C}"/>
              </a:ext>
            </a:extLst>
          </p:cNvPr>
          <p:cNvSpPr/>
          <p:nvPr/>
        </p:nvSpPr>
        <p:spPr>
          <a:xfrm>
            <a:off x="626501" y="1321983"/>
            <a:ext cx="431745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Explosion of tools available to use in every stage of your software preparation.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Very painful to run each individually in turn!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Slow to set up, slow to change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BD66E8-DFFF-4FED-B48C-EC08E959BF00}"/>
              </a:ext>
            </a:extLst>
          </p:cNvPr>
          <p:cNvSpPr/>
          <p:nvPr/>
        </p:nvSpPr>
        <p:spPr>
          <a:xfrm>
            <a:off x="2785229" y="5528323"/>
            <a:ext cx="84665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latin typeface="+mj-lt"/>
              </a:rPr>
              <a:t>If only there was a way to link them all together, and run them automatically…..</a:t>
            </a:r>
          </a:p>
        </p:txBody>
      </p:sp>
    </p:spTree>
    <p:extLst>
      <p:ext uri="{BB962C8B-B14F-4D97-AF65-F5344CB8AC3E}">
        <p14:creationId xmlns:p14="http://schemas.microsoft.com/office/powerpoint/2010/main" val="219953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5D49-A200-4C2C-B289-5778F6EB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241301"/>
            <a:ext cx="3517900" cy="2667000"/>
          </a:xfrm>
          <a:solidFill>
            <a:schemeClr val="bg2">
              <a:alpha val="84000"/>
            </a:schemeClr>
          </a:solidFill>
        </p:spPr>
        <p:txBody>
          <a:bodyPr>
            <a:noAutofit/>
          </a:bodyPr>
          <a:lstStyle/>
          <a:p>
            <a:r>
              <a:rPr lang="en-GB" sz="6600" b="1"/>
              <a:t>Modern CI/CD </a:t>
            </a:r>
            <a:br>
              <a:rPr lang="en-GB" sz="6600" b="1"/>
            </a:br>
            <a:r>
              <a:rPr lang="en-GB" sz="6600" b="1"/>
              <a:t>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102E4-C9CF-4207-93D4-00ED41260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8400" y="5687219"/>
            <a:ext cx="4495800" cy="904082"/>
          </a:xfrm>
          <a:solidFill>
            <a:schemeClr val="accent1">
              <a:lumMod val="20000"/>
              <a:lumOff val="80000"/>
              <a:alpha val="72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GB"/>
              <a:t>Can be imagined as robotic assembly lines for software</a:t>
            </a:r>
          </a:p>
        </p:txBody>
      </p:sp>
    </p:spTree>
    <p:extLst>
      <p:ext uri="{BB962C8B-B14F-4D97-AF65-F5344CB8AC3E}">
        <p14:creationId xmlns:p14="http://schemas.microsoft.com/office/powerpoint/2010/main" val="199923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24030B-1DA8-49A3-BA8A-66B73F480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" b="1"/>
          <a:stretch/>
        </p:blipFill>
        <p:spPr>
          <a:xfrm>
            <a:off x="378346" y="172746"/>
            <a:ext cx="11191353" cy="651250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137CCC-0B92-4D32-84C4-49C9A1D4B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726" y="549533"/>
            <a:ext cx="1063367" cy="106336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0556EC-2D79-4FC7-8AC2-36C96F231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00" y="913972"/>
            <a:ext cx="1269997" cy="12699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3551BA-3857-46E3-A14A-60C0F1F63C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38572"/>
            <a:ext cx="1252217" cy="11551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864BB5-6F34-482E-8AE7-6871F10D77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15" y="3183960"/>
            <a:ext cx="1850085" cy="13875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264187-F5A2-48B3-B7A0-31672FC312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338" y="2535129"/>
            <a:ext cx="1155199" cy="1155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73A432-41B1-475C-A319-99F95D1E0B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913" y="4182386"/>
            <a:ext cx="1373768" cy="13737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96C390-52A9-4E61-BFC9-6F38D63514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080" y="4182386"/>
            <a:ext cx="1709287" cy="23652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9408A8-BD9B-4696-B28B-E97A59F75A9D}"/>
              </a:ext>
            </a:extLst>
          </p:cNvPr>
          <p:cNvSpPr/>
          <p:nvPr/>
        </p:nvSpPr>
        <p:spPr>
          <a:xfrm>
            <a:off x="10387013" y="364867"/>
            <a:ext cx="14211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TC 8</a:t>
            </a:r>
            <a:endParaRPr lang="en-GB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D8A933-C321-4DA6-B895-6FD1BB0FF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2516D4-EE70-41ED-B8FF-6FAABA6CFAB5}"/>
              </a:ext>
            </a:extLst>
          </p:cNvPr>
          <p:cNvSpPr txBox="1"/>
          <p:nvPr/>
        </p:nvSpPr>
        <p:spPr>
          <a:xfrm>
            <a:off x="6400800" y="5270500"/>
            <a:ext cx="403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>
                <a:solidFill>
                  <a:schemeClr val="bg1"/>
                </a:solidFill>
                <a:latin typeface="+mj-lt"/>
              </a:rPr>
              <a:t>Pipelines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3BCD15-2738-48A2-A8C2-03CE718FEE01}"/>
              </a:ext>
            </a:extLst>
          </p:cNvPr>
          <p:cNvSpPr/>
          <p:nvPr/>
        </p:nvSpPr>
        <p:spPr>
          <a:xfrm>
            <a:off x="10770878" y="107692"/>
            <a:ext cx="14211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TC 8</a:t>
            </a:r>
            <a:endParaRPr lang="en-GB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719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8000"/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F7CD-2EB6-4B8D-965E-F16D9751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b="1"/>
              <a:t>Bootcamp Pipeline</a:t>
            </a:r>
            <a:endParaRPr lang="en-GB" b="1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CA5E7-493C-439D-893C-8F47C3360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3200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				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FC666-FA93-4FF4-8411-C5EAD6612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305" y="237331"/>
            <a:ext cx="2305050" cy="790575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565AB0-B531-46B0-BC18-87082C258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335117"/>
            <a:ext cx="10458828" cy="356071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42791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29520F-FDE9-41FD-B695-93597B1F2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87086"/>
            <a:ext cx="7184832" cy="656454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84EBAE-70EA-487B-890D-233681E9FB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13" r="1929" b="32051"/>
          <a:stretch/>
        </p:blipFill>
        <p:spPr>
          <a:xfrm>
            <a:off x="5308310" y="785212"/>
            <a:ext cx="5816890" cy="1359274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6193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D997C2-1B59-4651-AAA9-9CA1BCE42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282" y="0"/>
            <a:ext cx="7764236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D9D9F9-CF18-4AE3-AA04-E31A14ED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45" y="557088"/>
            <a:ext cx="5080228" cy="113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58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D2B18-021C-4604-8838-9F96B144C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GB"/>
              <a:t>What is Jenkins?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6A903167-EFBE-49E8-998C-62672D6DB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75" y="2811104"/>
            <a:ext cx="3317976" cy="29281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9A9CA-C665-4D4A-B928-7027E5518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/>
              <a:t>It's an automation engine</a:t>
            </a:r>
            <a:endParaRPr lang="en-US"/>
          </a:p>
          <a:p>
            <a:r>
              <a:rPr lang="en-GB" sz="2400"/>
              <a:t>It sequences build tools</a:t>
            </a:r>
            <a:endParaRPr lang="en-GB" sz="2400">
              <a:cs typeface="Calibri"/>
            </a:endParaRPr>
          </a:p>
          <a:p>
            <a:r>
              <a:rPr lang="en-GB" sz="2400">
                <a:cs typeface="Calibri"/>
              </a:rPr>
              <a:t>It produces a graphical view of pipelines</a:t>
            </a:r>
          </a:p>
          <a:p>
            <a:r>
              <a:rPr lang="en-GB" sz="2400">
                <a:cs typeface="Calibri"/>
              </a:rPr>
              <a:t>Includes popular build tools, built-in</a:t>
            </a:r>
            <a:endParaRPr lang="en-GB" sz="2400"/>
          </a:p>
          <a:p>
            <a:r>
              <a:rPr lang="en-GB" sz="2400">
                <a:cs typeface="Calibri"/>
              </a:rPr>
              <a:t>1000+ plugins available</a:t>
            </a:r>
          </a:p>
          <a:p>
            <a:r>
              <a:rPr lang="en-GB" sz="2400"/>
              <a:t>Zero cost. Open source. Established 2011.</a:t>
            </a:r>
            <a:endParaRPr lang="en-GB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8586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4B2B1-6C11-4429-BD59-7E17595F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104203"/>
            <a:ext cx="3989523" cy="2649593"/>
          </a:xfrm>
          <a:solidFill>
            <a:srgbClr val="F1F2EB">
              <a:alpha val="68000"/>
            </a:srgbClr>
          </a:solidFill>
        </p:spPr>
        <p:txBody>
          <a:bodyPr>
            <a:normAutofit/>
          </a:bodyPr>
          <a:lstStyle/>
          <a:p>
            <a:r>
              <a:rPr lang="en-GB" sz="4800" dirty="0"/>
              <a:t>Pipelines are </a:t>
            </a:r>
            <a:br>
              <a:rPr lang="en-GB" sz="4800" dirty="0"/>
            </a:br>
            <a:r>
              <a:rPr lang="en-GB" sz="4800" dirty="0"/>
              <a:t>defined by Scripts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C94C49-8127-496F-A931-CFF3BF28BE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2555392"/>
              </p:ext>
            </p:extLst>
          </p:nvPr>
        </p:nvGraphicFramePr>
        <p:xfrm>
          <a:off x="4902200" y="317500"/>
          <a:ext cx="6908800" cy="6054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09850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22F6F-7CD0-4F45-ADD3-32E33C332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33" y="195308"/>
            <a:ext cx="4786592" cy="53266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/>
              <a:t>Structure of a Jenkins Groovy Script:</a:t>
            </a:r>
          </a:p>
          <a:p>
            <a:pPr marL="0" indent="0">
              <a:buNone/>
            </a:pPr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1A3EF8-3932-46AD-9429-8BBBE6E60234}"/>
              </a:ext>
            </a:extLst>
          </p:cNvPr>
          <p:cNvGrpSpPr/>
          <p:nvPr/>
        </p:nvGrpSpPr>
        <p:grpSpPr>
          <a:xfrm>
            <a:off x="387380" y="727969"/>
            <a:ext cx="5143407" cy="6060948"/>
            <a:chOff x="387380" y="727969"/>
            <a:chExt cx="5143407" cy="60609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0EBC1F-8BC4-4414-A94A-A37298A1E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80" y="727969"/>
              <a:ext cx="5143407" cy="606094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A94EE6-A7DF-4B38-BABB-BC8C521DC9C7}"/>
                </a:ext>
              </a:extLst>
            </p:cNvPr>
            <p:cNvSpPr txBox="1"/>
            <p:nvPr/>
          </p:nvSpPr>
          <p:spPr>
            <a:xfrm>
              <a:off x="1006138" y="1438183"/>
              <a:ext cx="3373514" cy="418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latin typeface="Candara" panose="020E0502030303020204" pitchFamily="34" charset="0"/>
                </a:rPr>
                <a:t>node{</a:t>
              </a:r>
            </a:p>
            <a:p>
              <a:endParaRPr lang="en-GB">
                <a:latin typeface="Candara" panose="020E0502030303020204" pitchFamily="34" charset="0"/>
              </a:endParaRPr>
            </a:p>
            <a:p>
              <a:r>
                <a:rPr lang="en-GB">
                  <a:latin typeface="Candara" panose="020E0502030303020204" pitchFamily="34" charset="0"/>
                </a:rPr>
                <a:t>stage(‘</a:t>
              </a:r>
              <a:r>
                <a:rPr lang="en-GB" err="1">
                  <a:latin typeface="Candara" panose="020E0502030303020204" pitchFamily="34" charset="0"/>
                </a:rPr>
                <a:t>MyFirstStage</a:t>
              </a:r>
              <a:r>
                <a:rPr lang="en-GB">
                  <a:latin typeface="Candara" panose="020E0502030303020204" pitchFamily="34" charset="0"/>
                </a:rPr>
                <a:t>’) {</a:t>
              </a:r>
            </a:p>
            <a:p>
              <a:endParaRPr lang="en-GB">
                <a:latin typeface="Candara" panose="020E0502030303020204" pitchFamily="34" charset="0"/>
              </a:endParaRPr>
            </a:p>
            <a:p>
              <a:r>
                <a:rPr lang="en-GB">
                  <a:latin typeface="Candara" panose="020E0502030303020204" pitchFamily="34" charset="0"/>
                </a:rPr>
                <a:t>	</a:t>
              </a:r>
              <a:r>
                <a:rPr lang="en-GB" sz="1600" i="1">
                  <a:solidFill>
                    <a:schemeClr val="bg2">
                      <a:lumMod val="75000"/>
                    </a:schemeClr>
                  </a:solidFill>
                  <a:latin typeface="Candara" panose="020E0502030303020204" pitchFamily="34" charset="0"/>
                </a:rPr>
                <a:t>…..do stuff in your stage….</a:t>
              </a:r>
            </a:p>
            <a:p>
              <a:r>
                <a:rPr lang="en-GB">
                  <a:latin typeface="Candara" panose="020E0502030303020204" pitchFamily="34" charset="0"/>
                </a:rPr>
                <a:t>	}</a:t>
              </a:r>
            </a:p>
            <a:p>
              <a:endParaRPr lang="en-GB">
                <a:latin typeface="Candara" panose="020E0502030303020204" pitchFamily="34" charset="0"/>
              </a:endParaRPr>
            </a:p>
            <a:p>
              <a:r>
                <a:rPr lang="en-GB">
                  <a:latin typeface="Candara" panose="020E0502030303020204" pitchFamily="34" charset="0"/>
                </a:rPr>
                <a:t>stage(‘</a:t>
              </a:r>
              <a:r>
                <a:rPr lang="en-GB" err="1">
                  <a:latin typeface="Candara" panose="020E0502030303020204" pitchFamily="34" charset="0"/>
                </a:rPr>
                <a:t>MySecondStage</a:t>
              </a:r>
              <a:r>
                <a:rPr lang="en-GB">
                  <a:latin typeface="Candara" panose="020E0502030303020204" pitchFamily="34" charset="0"/>
                </a:rPr>
                <a:t>’) {</a:t>
              </a:r>
            </a:p>
            <a:p>
              <a:r>
                <a:rPr lang="en-GB" i="1">
                  <a:solidFill>
                    <a:schemeClr val="bg2">
                      <a:lumMod val="75000"/>
                    </a:schemeClr>
                  </a:solidFill>
                  <a:latin typeface="Candara" panose="020E0502030303020204" pitchFamily="34" charset="0"/>
                </a:rPr>
                <a:t>	</a:t>
              </a:r>
              <a:r>
                <a:rPr lang="en-GB" sz="1600" i="1">
                  <a:solidFill>
                    <a:schemeClr val="bg2">
                      <a:lumMod val="75000"/>
                    </a:schemeClr>
                  </a:solidFill>
                  <a:latin typeface="Candara" panose="020E0502030303020204" pitchFamily="34" charset="0"/>
                </a:rPr>
                <a:t>…..do stuff in your stage….</a:t>
              </a:r>
              <a:endParaRPr lang="en-GB" sz="1600">
                <a:latin typeface="Candara" panose="020E0502030303020204" pitchFamily="34" charset="0"/>
              </a:endParaRPr>
            </a:p>
            <a:p>
              <a:r>
                <a:rPr lang="en-GB">
                  <a:latin typeface="Candara" panose="020E0502030303020204" pitchFamily="34" charset="0"/>
                </a:rPr>
                <a:t>	}</a:t>
              </a:r>
            </a:p>
            <a:p>
              <a:endParaRPr lang="en-GB">
                <a:latin typeface="Candara" panose="020E0502030303020204" pitchFamily="34" charset="0"/>
              </a:endParaRPr>
            </a:p>
            <a:p>
              <a:r>
                <a:rPr lang="en-GB">
                  <a:latin typeface="Candara" panose="020E0502030303020204" pitchFamily="34" charset="0"/>
                </a:rPr>
                <a:t>}</a:t>
              </a:r>
            </a:p>
            <a:p>
              <a:endParaRPr lang="en-GB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08E6504-9040-4C6F-8D3D-385647365575}"/>
              </a:ext>
            </a:extLst>
          </p:cNvPr>
          <p:cNvSpPr txBox="1">
            <a:spLocks/>
          </p:cNvSpPr>
          <p:nvPr/>
        </p:nvSpPr>
        <p:spPr>
          <a:xfrm>
            <a:off x="6263055" y="195308"/>
            <a:ext cx="4651899" cy="532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What it builds in Jenkins: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B3F9A-18BA-41D3-9B9D-D392B298C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787" y="1531132"/>
            <a:ext cx="6286500" cy="283845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85642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5CE52-02EF-4BCD-8404-E1C9D55D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GB" dirty="0"/>
              <a:t>Tutor Intro: </a:t>
            </a:r>
            <a:br>
              <a:rPr lang="en-GB" dirty="0"/>
            </a:br>
            <a:r>
              <a:rPr lang="en-GB" b="1" dirty="0"/>
              <a:t>Alex Bramham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A6274-C848-4363-9EE0-8E09A1FD4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800"/>
              <a:t>Alex Bramham – BJSS Consultancy ltd</a:t>
            </a:r>
          </a:p>
          <a:p>
            <a:r>
              <a:rPr lang="en-GB" sz="1800"/>
              <a:t>Full Stack Engineer</a:t>
            </a:r>
            <a:endParaRPr lang="en-GB" sz="1800">
              <a:cs typeface="Calibri"/>
            </a:endParaRPr>
          </a:p>
          <a:p>
            <a:r>
              <a:rPr lang="en-GB" sz="1800">
                <a:ea typeface="+mn-lt"/>
                <a:cs typeface="+mn-lt"/>
              </a:rPr>
              <a:t>Java, Groovy, SQL, Maven, Shell, AWS, Terraform...</a:t>
            </a:r>
          </a:p>
          <a:p>
            <a:r>
              <a:rPr lang="en-GB" sz="1800">
                <a:ea typeface="+mn-lt"/>
                <a:cs typeface="+mn-lt"/>
              </a:rPr>
              <a:t>Migrated CI cross-region to Jenkins pipelines used by 50+ devs</a:t>
            </a:r>
            <a:endParaRPr lang="en-GB" sz="1800">
              <a:cs typeface="Calibri" panose="020F0502020204030204"/>
            </a:endParaRPr>
          </a:p>
          <a:p>
            <a:r>
              <a:rPr lang="en-GB" sz="1800">
                <a:cs typeface="Calibri" panose="020F0502020204030204"/>
              </a:rPr>
              <a:t>Fixed deadlocks in Jenkins open source code</a:t>
            </a:r>
          </a:p>
          <a:p>
            <a:r>
              <a:rPr lang="en-GB" sz="1800">
                <a:cs typeface="Calibri" panose="020F0502020204030204"/>
              </a:rPr>
              <a:t>Independent Android developer – apps downloaded by 100,000 users</a:t>
            </a:r>
          </a:p>
        </p:txBody>
      </p:sp>
      <p:pic>
        <p:nvPicPr>
          <p:cNvPr id="7" name="Picture 7" descr="A close up of a person wearing glasses&#10;&#10;Description generated with very high confidence">
            <a:extLst>
              <a:ext uri="{FF2B5EF4-FFF2-40B4-BE49-F238E27FC236}">
                <a16:creationId xmlns:a16="http://schemas.microsoft.com/office/drawing/2014/main" id="{F969F0D8-2BC7-4558-A62D-8F47CD9FA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00" r="10379" b="5949"/>
          <a:stretch/>
        </p:blipFill>
        <p:spPr>
          <a:xfrm>
            <a:off x="6416568" y="13"/>
            <a:ext cx="565783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17832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F22D-0780-43A7-A48B-AC9C2DF5C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Exercise 1: Getting Started with Jenkins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63376-086F-49A9-A46D-DEB40D5FC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We’ll be creating a new Jenkins project</a:t>
            </a:r>
          </a:p>
          <a:p>
            <a:r>
              <a:rPr lang="en-GB"/>
              <a:t>We’ll set up an empty pipeline</a:t>
            </a:r>
          </a:p>
          <a:p>
            <a:r>
              <a:rPr lang="en-GB"/>
              <a:t>Create a first stage called ‘Preparation’</a:t>
            </a:r>
          </a:p>
          <a:p>
            <a:r>
              <a:rPr lang="en-GB"/>
              <a:t>We will use this to call </a:t>
            </a:r>
            <a:r>
              <a:rPr lang="en-GB" err="1"/>
              <a:t>Github</a:t>
            </a:r>
            <a:r>
              <a:rPr lang="en-GB"/>
              <a:t> and access our sample code</a:t>
            </a:r>
          </a:p>
        </p:txBody>
      </p:sp>
    </p:spTree>
    <p:extLst>
      <p:ext uri="{BB962C8B-B14F-4D97-AF65-F5344CB8AC3E}">
        <p14:creationId xmlns:p14="http://schemas.microsoft.com/office/powerpoint/2010/main" val="4223479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F22D-0780-43A7-A48B-AC9C2DF5C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1325563"/>
          </a:xfrm>
        </p:spPr>
        <p:txBody>
          <a:bodyPr/>
          <a:lstStyle/>
          <a:p>
            <a:r>
              <a:rPr lang="en-GB"/>
              <a:t>Exercise 1: Logging into Jenkins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63376-086F-49A9-A46D-DEB40D5FC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900"/>
            <a:ext cx="5905500" cy="4818063"/>
          </a:xfrm>
        </p:spPr>
        <p:txBody>
          <a:bodyPr/>
          <a:lstStyle/>
          <a:p>
            <a:r>
              <a:rPr lang="en-GB"/>
              <a:t>It’s been set up for you – Jenkins is accessed and controlled through a web browser.</a:t>
            </a:r>
          </a:p>
          <a:p>
            <a:r>
              <a:rPr lang="en-GB"/>
              <a:t>Go to the URL listed on your team’s exercise sheet.</a:t>
            </a:r>
          </a:p>
          <a:p>
            <a:r>
              <a:rPr lang="en-GB"/>
              <a:t>Login to Jenkins </a:t>
            </a:r>
          </a:p>
          <a:p>
            <a:pPr lvl="1"/>
            <a:r>
              <a:rPr lang="en-GB"/>
              <a:t>Username = </a:t>
            </a:r>
            <a:r>
              <a:rPr lang="en-GB" err="1"/>
              <a:t>jenkins</a:t>
            </a:r>
            <a:endParaRPr lang="en-GB"/>
          </a:p>
          <a:p>
            <a:pPr lvl="1"/>
            <a:r>
              <a:rPr lang="en-GB"/>
              <a:t>Password = DevApps2019</a:t>
            </a:r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42D6C-1184-419F-97FD-D1496908C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301" y="1197611"/>
            <a:ext cx="4822824" cy="5295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EA846C-43E7-478F-BA25-7EE41B4DE061}"/>
              </a:ext>
            </a:extLst>
          </p:cNvPr>
          <p:cNvSpPr txBox="1"/>
          <p:nvPr/>
        </p:nvSpPr>
        <p:spPr>
          <a:xfrm>
            <a:off x="7493000" y="4000500"/>
            <a:ext cx="251460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err="1"/>
              <a:t>jenkins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B23D79-186D-49B4-B95A-3E7F83BB35EA}"/>
              </a:ext>
            </a:extLst>
          </p:cNvPr>
          <p:cNvSpPr txBox="1"/>
          <p:nvPr/>
        </p:nvSpPr>
        <p:spPr>
          <a:xfrm>
            <a:off x="7493000" y="4687887"/>
            <a:ext cx="166370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/>
              <a:t>DevApps2019</a:t>
            </a:r>
          </a:p>
        </p:txBody>
      </p:sp>
    </p:spTree>
    <p:extLst>
      <p:ext uri="{BB962C8B-B14F-4D97-AF65-F5344CB8AC3E}">
        <p14:creationId xmlns:p14="http://schemas.microsoft.com/office/powerpoint/2010/main" val="1111044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000"/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22F6F-7CD0-4F45-ADD3-32E33C332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33" y="195308"/>
            <a:ext cx="4786592" cy="5326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/>
              <a:t>Exercise 1: Create a stage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94EE6-A7DF-4B38-BABB-BC8C521DC9C7}"/>
              </a:ext>
            </a:extLst>
          </p:cNvPr>
          <p:cNvSpPr txBox="1"/>
          <p:nvPr/>
        </p:nvSpPr>
        <p:spPr>
          <a:xfrm>
            <a:off x="5273952" y="1397675"/>
            <a:ext cx="61096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>
              <a:latin typeface="Candara" panose="020E0502030303020204" pitchFamily="34" charset="0"/>
            </a:endParaRPr>
          </a:p>
          <a:p>
            <a:r>
              <a:rPr lang="en-GB" sz="2000">
                <a:latin typeface="Candara" panose="020E0502030303020204" pitchFamily="34" charset="0"/>
              </a:rPr>
              <a:t>To instruct Jenkins to access a Git repo – you use the following command inside your pipeline stage:- </a:t>
            </a:r>
          </a:p>
          <a:p>
            <a:endParaRPr lang="en-GB">
              <a:latin typeface="Candara" panose="020E0502030303020204" pitchFamily="34" charset="0"/>
            </a:endParaRPr>
          </a:p>
          <a:p>
            <a:r>
              <a:rPr lang="en-GB" sz="2800" b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GB" sz="28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800">
                <a:cs typeface="Courier New" panose="02070309020205020404" pitchFamily="49" charset="0"/>
              </a:rPr>
              <a:t>‘</a:t>
            </a:r>
            <a:r>
              <a:rPr lang="en-GB" sz="3600">
                <a:solidFill>
                  <a:schemeClr val="accent1"/>
                </a:solidFill>
                <a:latin typeface="Freestyle Script" panose="030804020302050B0404" pitchFamily="66" charset="0"/>
                <a:cs typeface="Courier New" panose="02070309020205020404" pitchFamily="49" charset="0"/>
              </a:rPr>
              <a:t>URL placed here</a:t>
            </a:r>
            <a:r>
              <a:rPr lang="en-GB" sz="2800">
                <a:cs typeface="Courier New" panose="02070309020205020404" pitchFamily="49" charset="0"/>
              </a:rPr>
              <a:t>‘</a:t>
            </a:r>
            <a:r>
              <a:rPr lang="en-GB" sz="28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>
                <a:latin typeface="Candara" panose="020E0502030303020204" pitchFamily="34" charset="0"/>
              </a:rPr>
              <a:t>	</a:t>
            </a:r>
          </a:p>
          <a:p>
            <a:endParaRPr lang="en-GB">
              <a:latin typeface="Candara" panose="020E0502030303020204" pitchFamily="34" charset="0"/>
            </a:endParaRPr>
          </a:p>
          <a:p>
            <a:r>
              <a:rPr lang="en-GB" sz="2000">
                <a:latin typeface="Candara" panose="020E0502030303020204" pitchFamily="34" charset="0"/>
              </a:rPr>
              <a:t>The sample code for this exercise is located here, listed in this URL below: - </a:t>
            </a:r>
          </a:p>
          <a:p>
            <a:endParaRPr lang="en-GB">
              <a:latin typeface="Candara" panose="020E0502030303020204" pitchFamily="34" charset="0"/>
            </a:endParaRPr>
          </a:p>
          <a:p>
            <a:r>
              <a:rPr lang="en-GB" sz="3200">
                <a:solidFill>
                  <a:schemeClr val="accent1"/>
                </a:solidFill>
              </a:rPr>
              <a:t>https://github.com/alanmellorbjss/inspiration-application.git</a:t>
            </a:r>
            <a:endParaRPr lang="en-GB" sz="3200">
              <a:solidFill>
                <a:schemeClr val="accent1"/>
              </a:solidFill>
              <a:latin typeface="Candara" panose="020E0502030303020204" pitchFamily="34" charset="0"/>
            </a:endParaRPr>
          </a:p>
          <a:p>
            <a:r>
              <a:rPr lang="en-GB">
                <a:latin typeface="Candara" panose="020E0502030303020204" pitchFamily="34" charset="0"/>
              </a:rPr>
              <a:t>      </a:t>
            </a:r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5E2E3C-0600-49C1-A516-8A28635453DC}"/>
              </a:ext>
            </a:extLst>
          </p:cNvPr>
          <p:cNvGrpSpPr/>
          <p:nvPr/>
        </p:nvGrpSpPr>
        <p:grpSpPr>
          <a:xfrm>
            <a:off x="367779" y="1317691"/>
            <a:ext cx="4786593" cy="5540309"/>
            <a:chOff x="273459" y="727969"/>
            <a:chExt cx="5143407" cy="60609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9EC812-2E05-4FE1-8607-17C5D9B5B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459" y="727969"/>
              <a:ext cx="5143407" cy="606094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5AAEFC-069A-4C76-BA75-A2C00EF8DF38}"/>
                </a:ext>
              </a:extLst>
            </p:cNvPr>
            <p:cNvSpPr txBox="1"/>
            <p:nvPr/>
          </p:nvSpPr>
          <p:spPr>
            <a:xfrm>
              <a:off x="1006138" y="1438183"/>
              <a:ext cx="3841904" cy="4343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>
                  <a:latin typeface="Candara" panose="020E0502030303020204" pitchFamily="34" charset="0"/>
                </a:rPr>
                <a:t>node{</a:t>
              </a:r>
            </a:p>
            <a:p>
              <a:endParaRPr lang="en-GB" b="1">
                <a:latin typeface="Candara" panose="020E0502030303020204" pitchFamily="34" charset="0"/>
              </a:endParaRPr>
            </a:p>
            <a:p>
              <a:r>
                <a:rPr lang="en-GB" b="1">
                  <a:latin typeface="Candara" panose="020E0502030303020204" pitchFamily="34" charset="0"/>
                </a:rPr>
                <a:t>stage(‘</a:t>
              </a:r>
              <a:r>
                <a:rPr lang="en-GB" err="1">
                  <a:latin typeface="Candara" panose="020E0502030303020204" pitchFamily="34" charset="0"/>
                </a:rPr>
                <a:t>MyFirstStage</a:t>
              </a:r>
              <a:r>
                <a:rPr lang="en-GB" b="1">
                  <a:latin typeface="Candara" panose="020E0502030303020204" pitchFamily="34" charset="0"/>
                </a:rPr>
                <a:t>’) {</a:t>
              </a:r>
            </a:p>
            <a:p>
              <a:endParaRPr lang="en-GB">
                <a:latin typeface="Candara" panose="020E0502030303020204" pitchFamily="34" charset="0"/>
              </a:endParaRPr>
            </a:p>
            <a:p>
              <a:r>
                <a:rPr lang="en-GB">
                  <a:latin typeface="Candara" panose="020E0502030303020204" pitchFamily="34" charset="0"/>
                </a:rPr>
                <a:t>	</a:t>
              </a:r>
              <a:r>
                <a:rPr lang="en-GB" sz="1600" i="1">
                  <a:solidFill>
                    <a:schemeClr val="bg2">
                      <a:lumMod val="75000"/>
                    </a:schemeClr>
                  </a:solidFill>
                  <a:latin typeface="Candara" panose="020E0502030303020204" pitchFamily="34" charset="0"/>
                </a:rPr>
                <a:t>…..do stuff in your stage….</a:t>
              </a:r>
            </a:p>
            <a:p>
              <a:r>
                <a:rPr lang="en-GB">
                  <a:latin typeface="Candara" panose="020E0502030303020204" pitchFamily="34" charset="0"/>
                </a:rPr>
                <a:t>	}</a:t>
              </a:r>
            </a:p>
            <a:p>
              <a:endParaRPr lang="en-GB">
                <a:latin typeface="Candara" panose="020E0502030303020204" pitchFamily="34" charset="0"/>
              </a:endParaRPr>
            </a:p>
            <a:p>
              <a:endParaRPr lang="en-GB">
                <a:latin typeface="Candara" panose="020E0502030303020204" pitchFamily="34" charset="0"/>
              </a:endParaRPr>
            </a:p>
            <a:p>
              <a:r>
                <a:rPr lang="en-GB" b="1">
                  <a:latin typeface="Candara" panose="020E0502030303020204" pitchFamily="34" charset="0"/>
                </a:rPr>
                <a:t>stage(‘</a:t>
              </a:r>
              <a:r>
                <a:rPr lang="en-GB" err="1">
                  <a:latin typeface="Candara" panose="020E0502030303020204" pitchFamily="34" charset="0"/>
                </a:rPr>
                <a:t>MySecondStage</a:t>
              </a:r>
              <a:r>
                <a:rPr lang="en-GB" b="1">
                  <a:latin typeface="Candara" panose="020E0502030303020204" pitchFamily="34" charset="0"/>
                </a:rPr>
                <a:t>’) {</a:t>
              </a:r>
            </a:p>
            <a:p>
              <a:r>
                <a:rPr lang="en-GB" i="1">
                  <a:solidFill>
                    <a:schemeClr val="bg2">
                      <a:lumMod val="75000"/>
                    </a:schemeClr>
                  </a:solidFill>
                  <a:latin typeface="Candara" panose="020E0502030303020204" pitchFamily="34" charset="0"/>
                </a:rPr>
                <a:t>	</a:t>
              </a:r>
              <a:r>
                <a:rPr lang="en-GB" sz="1600" i="1">
                  <a:solidFill>
                    <a:schemeClr val="bg2">
                      <a:lumMod val="75000"/>
                    </a:schemeClr>
                  </a:solidFill>
                  <a:latin typeface="Candara" panose="020E0502030303020204" pitchFamily="34" charset="0"/>
                </a:rPr>
                <a:t>…..do stuff in your stage….</a:t>
              </a:r>
              <a:endParaRPr lang="en-GB" sz="1600">
                <a:latin typeface="Candara" panose="020E0502030303020204" pitchFamily="34" charset="0"/>
              </a:endParaRPr>
            </a:p>
            <a:p>
              <a:r>
                <a:rPr lang="en-GB">
                  <a:latin typeface="Candara" panose="020E0502030303020204" pitchFamily="34" charset="0"/>
                </a:rPr>
                <a:t>	</a:t>
              </a:r>
              <a:r>
                <a:rPr lang="en-GB" b="1">
                  <a:latin typeface="Candara" panose="020E0502030303020204" pitchFamily="34" charset="0"/>
                </a:rPr>
                <a:t>}</a:t>
              </a:r>
            </a:p>
            <a:p>
              <a:endParaRPr lang="en-GB" b="1">
                <a:latin typeface="Candara" panose="020E0502030303020204" pitchFamily="34" charset="0"/>
              </a:endParaRPr>
            </a:p>
            <a:p>
              <a:r>
                <a:rPr lang="en-GB" b="1">
                  <a:latin typeface="Candara" panose="020E0502030303020204" pitchFamily="34" charset="0"/>
                </a:rPr>
                <a:t>}     </a:t>
              </a:r>
              <a:r>
                <a:rPr lang="en-GB" i="1">
                  <a:solidFill>
                    <a:schemeClr val="bg1">
                      <a:lumMod val="50000"/>
                    </a:schemeClr>
                  </a:solidFill>
                  <a:latin typeface="Candara" panose="020E0502030303020204" pitchFamily="34" charset="0"/>
                </a:rPr>
                <a:t>//end of node</a:t>
              </a:r>
            </a:p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08321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0EBC1F-8BC4-4414-A94A-A37298A1E5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" t="3014" r="5239" b="4354"/>
          <a:stretch/>
        </p:blipFill>
        <p:spPr>
          <a:xfrm>
            <a:off x="633132" y="838174"/>
            <a:ext cx="11058323" cy="33855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22F6F-7CD0-4F45-ADD3-32E33C332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33" y="195308"/>
            <a:ext cx="4786592" cy="5326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/>
              <a:t>Exercise 1: Answer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94EE6-A7DF-4B38-BABB-BC8C521DC9C7}"/>
              </a:ext>
            </a:extLst>
          </p:cNvPr>
          <p:cNvSpPr txBox="1"/>
          <p:nvPr/>
        </p:nvSpPr>
        <p:spPr>
          <a:xfrm>
            <a:off x="1295741" y="838175"/>
            <a:ext cx="10395715" cy="38164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800" b="1">
                <a:latin typeface="Candara"/>
              </a:rPr>
              <a:t>node{</a:t>
            </a:r>
          </a:p>
          <a:p>
            <a:endParaRPr lang="en-GB" sz="2800" b="1">
              <a:latin typeface="Candara" panose="020E0502030303020204" pitchFamily="34" charset="0"/>
            </a:endParaRPr>
          </a:p>
          <a:p>
            <a:r>
              <a:rPr lang="en-GB" sz="2800" b="1">
                <a:latin typeface="Candara"/>
              </a:rPr>
              <a:t>   stage( ‘Preparation’ ) {</a:t>
            </a:r>
          </a:p>
          <a:p>
            <a:r>
              <a:rPr lang="en-GB" sz="2800" b="1"/>
              <a:t>      git ’https://github.com/</a:t>
            </a:r>
            <a:r>
              <a:rPr lang="en-GB" sz="2800" b="1" err="1"/>
              <a:t>alanmellorbjss</a:t>
            </a:r>
            <a:r>
              <a:rPr lang="en-GB" sz="2800" b="1"/>
              <a:t>/inspiration-</a:t>
            </a:r>
            <a:r>
              <a:rPr lang="en-GB" sz="2800" b="1" err="1"/>
              <a:t>application.git</a:t>
            </a:r>
            <a:r>
              <a:rPr lang="en-GB" sz="2800" b="1"/>
              <a:t>'</a:t>
            </a:r>
            <a:endParaRPr lang="en-GB" sz="2800" b="1">
              <a:latin typeface="Candara" panose="020E0502030303020204" pitchFamily="34" charset="0"/>
            </a:endParaRPr>
          </a:p>
          <a:p>
            <a:r>
              <a:rPr lang="en-GB" sz="2800" b="1">
                <a:latin typeface="Candara"/>
              </a:rPr>
              <a:t>   }           </a:t>
            </a:r>
            <a:endParaRPr lang="en-GB" sz="2800" b="1">
              <a:latin typeface="Candara" panose="020E0502030303020204" pitchFamily="34" charset="0"/>
            </a:endParaRPr>
          </a:p>
          <a:p>
            <a:endParaRPr lang="en-GB" sz="2800" b="1">
              <a:latin typeface="Candara"/>
            </a:endParaRPr>
          </a:p>
          <a:p>
            <a:r>
              <a:rPr lang="en-GB" sz="2800" b="1">
                <a:latin typeface="Candara"/>
              </a:rPr>
              <a:t>}</a:t>
            </a:r>
          </a:p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1B1AEC-EFA3-4B7C-8096-DE61FEB23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38" y="4333923"/>
            <a:ext cx="4216066" cy="2362667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092900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8000"/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F7CD-2EB6-4B8D-965E-F16D9751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b="1"/>
              <a:t>Bootcamp Pipeline</a:t>
            </a:r>
            <a:endParaRPr lang="en-GB" b="1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CA5E7-493C-439D-893C-8F47C3360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3200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				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FC666-FA93-4FF4-8411-C5EAD6612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305" y="237331"/>
            <a:ext cx="2305050" cy="790575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565AB0-B531-46B0-BC18-87082C258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335117"/>
            <a:ext cx="10458828" cy="356071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5839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8690FA-6087-4F4A-94A0-0015F4FBA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439" y="731618"/>
            <a:ext cx="9055509" cy="6021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D71B56-4F17-4D09-937A-CB72A4C4E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 b="1">
                <a:latin typeface="Candara"/>
              </a:rPr>
              <a:t>Tea Break</a:t>
            </a:r>
          </a:p>
        </p:txBody>
      </p:sp>
    </p:spTree>
    <p:extLst>
      <p:ext uri="{BB962C8B-B14F-4D97-AF65-F5344CB8AC3E}">
        <p14:creationId xmlns:p14="http://schemas.microsoft.com/office/powerpoint/2010/main" val="2516519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7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F3A0-A9AD-48C3-A37B-1592BADC1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3563937"/>
            <a:ext cx="3835400" cy="1325563"/>
          </a:xfrm>
        </p:spPr>
        <p:txBody>
          <a:bodyPr/>
          <a:lstStyle/>
          <a:p>
            <a:r>
              <a:rPr lang="en-GB" b="1">
                <a:solidFill>
                  <a:schemeClr val="bg1"/>
                </a:solidFill>
              </a:rPr>
              <a:t>Dependencies </a:t>
            </a:r>
            <a:br>
              <a:rPr lang="en-GB" b="1">
                <a:solidFill>
                  <a:schemeClr val="bg1"/>
                </a:solidFill>
              </a:rPr>
            </a:br>
            <a:r>
              <a:rPr lang="en-GB" b="1">
                <a:solidFill>
                  <a:schemeClr val="bg1"/>
                </a:solidFill>
              </a:rPr>
              <a:t>and Packaging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EC6ADE-0E78-4EA4-B025-E588B14C28DE}"/>
              </a:ext>
            </a:extLst>
          </p:cNvPr>
          <p:cNvSpPr/>
          <p:nvPr/>
        </p:nvSpPr>
        <p:spPr>
          <a:xfrm>
            <a:off x="10887075" y="579180"/>
            <a:ext cx="14211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TC 8</a:t>
            </a:r>
            <a:endParaRPr lang="en-GB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517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3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F7CD-2EB6-4B8D-965E-F16D9751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dirty="0"/>
              <a:t>Components – what are they?</a:t>
            </a:r>
            <a:endParaRPr lang="en-GB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CA5E7-493C-439D-893C-8F47C3360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8300" cy="427037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3200" dirty="0"/>
              <a:t>They can be many things:-</a:t>
            </a:r>
            <a:endParaRPr lang="en-GB" dirty="0"/>
          </a:p>
          <a:p>
            <a:pPr lvl="1"/>
            <a:r>
              <a:rPr lang="en-GB" dirty="0"/>
              <a:t>Software package</a:t>
            </a:r>
          </a:p>
          <a:p>
            <a:pPr lvl="1"/>
            <a:r>
              <a:rPr lang="en-GB" dirty="0"/>
              <a:t>PERL module</a:t>
            </a:r>
          </a:p>
          <a:p>
            <a:pPr lvl="1"/>
            <a:r>
              <a:rPr lang="en-GB" dirty="0"/>
              <a:t>Web service </a:t>
            </a:r>
          </a:p>
          <a:p>
            <a:pPr lvl="1"/>
            <a:r>
              <a:rPr lang="en-GB" dirty="0"/>
              <a:t>Open source program</a:t>
            </a:r>
            <a:endParaRPr lang="en-GB" sz="3200" dirty="0"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sz="3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/>
              <a:t>Separation of Concerns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dirty="0">
                <a:cs typeface="Calibri"/>
              </a:rPr>
              <a:t>Swappable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FC666-FA93-4FF4-8411-C5EAD6612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601" y="5781675"/>
            <a:ext cx="2305050" cy="790575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F70EE4-6B33-4D43-B593-B5CA5D1AD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987" y="1825625"/>
            <a:ext cx="4932664" cy="3669030"/>
          </a:xfrm>
          <a:prstGeom prst="rect">
            <a:avLst/>
          </a:prstGeom>
          <a:solidFill>
            <a:srgbClr val="DFF4F8"/>
          </a:solidFill>
        </p:spPr>
      </p:pic>
    </p:spTree>
    <p:extLst>
      <p:ext uri="{BB962C8B-B14F-4D97-AF65-F5344CB8AC3E}">
        <p14:creationId xmlns:p14="http://schemas.microsoft.com/office/powerpoint/2010/main" val="368601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3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F7CD-2EB6-4B8D-965E-F16D9751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/>
              <a:t>Why use components?</a:t>
            </a:r>
            <a:endParaRPr lang="en-GB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CA5E7-493C-439D-893C-8F47C3360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/>
              <a:t>Software re-use</a:t>
            </a:r>
          </a:p>
          <a:p>
            <a:r>
              <a:rPr lang="en-GB" sz="3200"/>
              <a:t>Accommodate different rates of change</a:t>
            </a:r>
          </a:p>
          <a:p>
            <a:r>
              <a:rPr lang="en-GB" sz="3200"/>
              <a:t>Easier collaboration</a:t>
            </a:r>
          </a:p>
          <a:p>
            <a:r>
              <a:rPr lang="en-GB" sz="3200"/>
              <a:t>Maintenance as you scale up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				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FC666-FA93-4FF4-8411-C5EAD6612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601" y="5781675"/>
            <a:ext cx="2305050" cy="7905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933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3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38A3A9-343B-4D77-9872-6E9F15E23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999" y="1208405"/>
            <a:ext cx="5424104" cy="40519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C6F7CD-2EB6-4B8D-965E-F16D9751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/>
              <a:t>Dependencies</a:t>
            </a:r>
            <a:endParaRPr lang="en-GB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CA5E7-493C-439D-893C-8F47C3360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100" y="1690688"/>
            <a:ext cx="5002596" cy="4351338"/>
          </a:xfrm>
        </p:spPr>
        <p:txBody>
          <a:bodyPr>
            <a:noAutofit/>
          </a:bodyPr>
          <a:lstStyle/>
          <a:p>
            <a:r>
              <a:rPr lang="en-GB" dirty="0"/>
              <a:t>Whenever one piece of software depends on another to build or run you have a dependency.</a:t>
            </a:r>
          </a:p>
          <a:p>
            <a:r>
              <a:rPr lang="en-GB" dirty="0"/>
              <a:t>There are Build time dependencies and Run Time dependencies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			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FC666-FA93-4FF4-8411-C5EAD6612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601" y="5781675"/>
            <a:ext cx="2305050" cy="7905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6399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55EE66-7CB4-412C-81D5-D92B59D0A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204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3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444F7-C8F6-405C-9131-8478BB069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8255"/>
            <a:ext cx="10515600" cy="1325563"/>
          </a:xfrm>
        </p:spPr>
        <p:txBody>
          <a:bodyPr/>
          <a:lstStyle/>
          <a:p>
            <a:r>
              <a:rPr lang="en-GB"/>
              <a:t>Dependency 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AF2A9-78A5-40E7-8BAB-051A51DBF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600" y="3151979"/>
            <a:ext cx="6578600" cy="2385221"/>
          </a:xfrm>
        </p:spPr>
        <p:txBody>
          <a:bodyPr/>
          <a:lstStyle/>
          <a:p>
            <a:r>
              <a:rPr lang="en-GB" dirty="0"/>
              <a:t>conflicting dependencies (same program needs different versions)</a:t>
            </a:r>
          </a:p>
          <a:p>
            <a:r>
              <a:rPr lang="en-GB" dirty="0"/>
              <a:t>missing dependencies</a:t>
            </a:r>
          </a:p>
          <a:p>
            <a:r>
              <a:rPr lang="en-GB" dirty="0"/>
              <a:t>long chains 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C76C3C-391D-4288-AF23-21245CAB6F8C}"/>
              </a:ext>
            </a:extLst>
          </p:cNvPr>
          <p:cNvSpPr txBox="1"/>
          <p:nvPr/>
        </p:nvSpPr>
        <p:spPr>
          <a:xfrm>
            <a:off x="609600" y="1666875"/>
            <a:ext cx="64135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In the early days this could bring about "Dependency Hell" where you could get :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1703A-0813-4203-9C53-F10A31E7D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601" y="5781675"/>
            <a:ext cx="2305050" cy="7905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196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1000"/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D23AA-5A2B-4206-9BCE-7B80FB311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ED2C-051A-4F93-9532-951AEC5E7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527800" cy="4351338"/>
          </a:xfrm>
        </p:spPr>
        <p:txBody>
          <a:bodyPr>
            <a:noAutofit/>
          </a:bodyPr>
          <a:lstStyle/>
          <a:p>
            <a:r>
              <a:rPr lang="en-GB" sz="2400" dirty="0"/>
              <a:t>All components are placed on a circle and if they have a dependency you will draw a line between these components. </a:t>
            </a:r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/>
              <a:t>With enough connections, or even having to resort to a sphere to map them all, you are likely to be looking at what is known as</a:t>
            </a:r>
          </a:p>
          <a:p>
            <a:pPr marL="0" indent="0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dirty="0"/>
              <a:t> ‘</a:t>
            </a:r>
            <a:r>
              <a:rPr lang="en-GB" dirty="0" err="1"/>
              <a:t>Deathstar</a:t>
            </a:r>
            <a:r>
              <a:rPr lang="en-GB" dirty="0"/>
              <a:t> diagrams’</a:t>
            </a:r>
          </a:p>
          <a:p>
            <a:pPr marL="0" indent="0">
              <a:buNone/>
            </a:pPr>
            <a:endParaRPr lang="en-GB" sz="1200" dirty="0"/>
          </a:p>
          <a:p>
            <a:r>
              <a:rPr lang="en-GB" sz="2400" dirty="0"/>
              <a:t>Quite handy for demonstrating to non-technical folk just how ‘big’ the system you are working on is (and how hard your job is).</a:t>
            </a:r>
          </a:p>
        </p:txBody>
      </p:sp>
    </p:spTree>
    <p:extLst>
      <p:ext uri="{BB962C8B-B14F-4D97-AF65-F5344CB8AC3E}">
        <p14:creationId xmlns:p14="http://schemas.microsoft.com/office/powerpoint/2010/main" val="337953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BFC1CF-0EFE-4524-AEB9-4BB4403B5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338137"/>
            <a:ext cx="1142047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65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1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ECB4-66E5-464A-BEA7-EFB32903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Packaging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7EBA8-63C7-4057-B0CE-D5D69EC45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Packages collect multiple data files together into a single archive for easier portability and storage, or compression.</a:t>
            </a:r>
          </a:p>
          <a:p>
            <a:r>
              <a:rPr lang="en-GB"/>
              <a:t>Simplest form are the installation zip files. The binaries included are pre-compiled according to defaults the developer has chosen.</a:t>
            </a:r>
          </a:p>
          <a:p>
            <a:r>
              <a:rPr lang="en-GB"/>
              <a:t>They also contain metadata: -</a:t>
            </a:r>
          </a:p>
          <a:p>
            <a:pPr lvl="1"/>
            <a:r>
              <a:rPr lang="en-GB"/>
              <a:t>Software name, purpose</a:t>
            </a:r>
          </a:p>
          <a:p>
            <a:pPr lvl="1"/>
            <a:r>
              <a:rPr lang="en-GB"/>
              <a:t>Software version number</a:t>
            </a:r>
          </a:p>
          <a:p>
            <a:pPr lvl="1"/>
            <a:r>
              <a:rPr lang="en-GB"/>
              <a:t>List of dependencies required for it to run properly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65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1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5B905-08A2-467C-B832-B48DB7B5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 A New Hope: – Dependency 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58F89-158A-4A85-A701-7D59B0372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Why they are great </a:t>
            </a:r>
          </a:p>
          <a:p>
            <a:r>
              <a:rPr lang="en-GB" dirty="0"/>
              <a:t>What they do</a:t>
            </a:r>
          </a:p>
          <a:p>
            <a:r>
              <a:rPr lang="en-GB" dirty="0"/>
              <a:t>What they don’t solve</a:t>
            </a:r>
          </a:p>
        </p:txBody>
      </p:sp>
    </p:spTree>
    <p:extLst>
      <p:ext uri="{BB962C8B-B14F-4D97-AF65-F5344CB8AC3E}">
        <p14:creationId xmlns:p14="http://schemas.microsoft.com/office/powerpoint/2010/main" val="1676197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8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2BACE-FDA1-4964-B144-9C61B662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There are many!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7B64D-AF52-4055-B03A-E21BFF6A7E66}"/>
              </a:ext>
            </a:extLst>
          </p:cNvPr>
          <p:cNvSpPr txBox="1"/>
          <p:nvPr/>
        </p:nvSpPr>
        <p:spPr>
          <a:xfrm>
            <a:off x="1600200" y="1467484"/>
            <a:ext cx="77581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Old one - Ant</a:t>
            </a:r>
          </a:p>
          <a:p>
            <a:endParaRPr lang="en-GB" sz="2800" dirty="0"/>
          </a:p>
          <a:p>
            <a:r>
              <a:rPr lang="en-GB" sz="2800" dirty="0"/>
              <a:t>Most common: -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Maven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Gradle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Bundler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NPM</a:t>
            </a:r>
          </a:p>
          <a:p>
            <a:endParaRPr lang="en-GB" sz="2800" dirty="0"/>
          </a:p>
          <a:p>
            <a:endParaRPr lang="en-GB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77BF0-0E05-489E-B855-1D4555B2A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454" y="1807343"/>
            <a:ext cx="1156266" cy="692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D42173-5B86-4E7D-B976-AA58B2969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968" y="2846395"/>
            <a:ext cx="1669752" cy="4781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4A8457-2FCF-4333-9D46-0BBFF0A68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5674" y="3533432"/>
            <a:ext cx="1015046" cy="10389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33649-ECBC-4A51-B997-5C394A66CA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1" y="4847591"/>
            <a:ext cx="772222" cy="77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71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8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4FA88-03B3-4935-A6E4-A3576FE09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35" y="358746"/>
            <a:ext cx="10515600" cy="1325563"/>
          </a:xfrm>
        </p:spPr>
        <p:txBody>
          <a:bodyPr/>
          <a:lstStyle/>
          <a:p>
            <a:r>
              <a:rPr lang="en-GB" b="1" dirty="0"/>
              <a:t>The Dependency Manager in </a:t>
            </a:r>
            <a:br>
              <a:rPr lang="en-GB" b="1" dirty="0"/>
            </a:br>
            <a:r>
              <a:rPr lang="en-GB" b="1" dirty="0"/>
              <a:t>our Bootcamp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6651E-3FBC-496C-97F0-64B77CCB3D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83"/>
          <a:stretch/>
        </p:blipFill>
        <p:spPr>
          <a:xfrm>
            <a:off x="3198636" y="2113586"/>
            <a:ext cx="4624415" cy="421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84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577E7-61AE-4112-9A26-F1C2C40A6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Maven as a Dependency Manager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B33B26-E4E2-4C23-B7A8-11F171415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Dependencies in particular: </a:t>
            </a:r>
          </a:p>
          <a:p>
            <a:r>
              <a:rPr lang="en-GB" sz="2400" dirty="0"/>
              <a:t>Manages your dependencies for you</a:t>
            </a:r>
          </a:p>
          <a:p>
            <a:r>
              <a:rPr lang="en-GB" sz="2400" dirty="0"/>
              <a:t>Solves some of the dependency complexity by maintain a central repository of open source libraries</a:t>
            </a:r>
          </a:p>
          <a:p>
            <a:r>
              <a:rPr lang="en-GB" sz="2400" dirty="0"/>
              <a:t>Provides standardisation</a:t>
            </a:r>
          </a:p>
        </p:txBody>
      </p:sp>
    </p:spTree>
    <p:extLst>
      <p:ext uri="{BB962C8B-B14F-4D97-AF65-F5344CB8AC3E}">
        <p14:creationId xmlns:p14="http://schemas.microsoft.com/office/powerpoint/2010/main" val="3365998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F22D-0780-43A7-A48B-AC9C2DF5C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Exercise 2 – Adding in Maven and Compiling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63376-086F-49A9-A46D-DEB40D5FC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Here we will be:</a:t>
            </a:r>
          </a:p>
          <a:p>
            <a:r>
              <a:rPr lang="en-GB" dirty="0"/>
              <a:t>Adding a stage called ‘Build’</a:t>
            </a:r>
          </a:p>
          <a:p>
            <a:r>
              <a:rPr lang="en-GB" dirty="0"/>
              <a:t>Ensuring we have the Maven plugin within Jenkins</a:t>
            </a:r>
          </a:p>
          <a:p>
            <a:r>
              <a:rPr lang="en-GB" dirty="0"/>
              <a:t>Calling Maven within our stage to compile the code</a:t>
            </a:r>
          </a:p>
          <a:p>
            <a:r>
              <a:rPr lang="en-GB" dirty="0"/>
              <a:t>Checking our build console to see the dependency map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9007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0EBC1F-8BC4-4414-A94A-A37298A1E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80" y="727969"/>
            <a:ext cx="8117793" cy="60609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22F6F-7CD0-4F45-ADD3-32E33C332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33" y="195308"/>
            <a:ext cx="4786592" cy="5326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/>
              <a:t>Exercise 2: Answer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94EE6-A7DF-4B38-BABB-BC8C521DC9C7}"/>
              </a:ext>
            </a:extLst>
          </p:cNvPr>
          <p:cNvSpPr txBox="1"/>
          <p:nvPr/>
        </p:nvSpPr>
        <p:spPr>
          <a:xfrm>
            <a:off x="1006138" y="1110630"/>
            <a:ext cx="63090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ndara" panose="020E0502030303020204" pitchFamily="34" charset="0"/>
              </a:rPr>
              <a:t>node {</a:t>
            </a:r>
          </a:p>
          <a:p>
            <a:endParaRPr lang="en-GB" sz="1600" dirty="0">
              <a:latin typeface="Candara" panose="020E0502030303020204" pitchFamily="34" charset="0"/>
            </a:endParaRPr>
          </a:p>
          <a:p>
            <a:r>
              <a:rPr lang="en-GB" sz="1600" dirty="0">
                <a:latin typeface="Candara" panose="020E0502030303020204" pitchFamily="34" charset="0"/>
              </a:rPr>
              <a:t>   def </a:t>
            </a:r>
            <a:r>
              <a:rPr lang="en-GB" sz="1600" dirty="0" err="1">
                <a:latin typeface="Candara" panose="020E0502030303020204" pitchFamily="34" charset="0"/>
              </a:rPr>
              <a:t>mvnHome</a:t>
            </a:r>
            <a:endParaRPr lang="en-GB" sz="1600" dirty="0">
              <a:latin typeface="Candara" panose="020E0502030303020204" pitchFamily="34" charset="0"/>
            </a:endParaRPr>
          </a:p>
          <a:p>
            <a:r>
              <a:rPr lang="en-GB" sz="1600" dirty="0">
                <a:latin typeface="Candara" panose="020E0502030303020204" pitchFamily="34" charset="0"/>
              </a:rPr>
              <a:t>   </a:t>
            </a:r>
          </a:p>
          <a:p>
            <a:r>
              <a:rPr lang="en-GB" sz="1600" dirty="0">
                <a:latin typeface="Candara" panose="020E0502030303020204" pitchFamily="34" charset="0"/>
              </a:rPr>
              <a:t>   stage(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'Preparation'</a:t>
            </a:r>
            <a:r>
              <a:rPr lang="en-GB" sz="1600" dirty="0">
                <a:latin typeface="Candara" panose="020E0502030303020204" pitchFamily="34" charset="0"/>
              </a:rPr>
              <a:t>)</a:t>
            </a:r>
            <a:r>
              <a:rPr lang="en-GB" sz="1600" dirty="0">
                <a:solidFill>
                  <a:srgbClr val="00B050"/>
                </a:solidFill>
                <a:latin typeface="Candara" panose="020E0502030303020204" pitchFamily="34" charset="0"/>
              </a:rPr>
              <a:t> </a:t>
            </a:r>
            <a:r>
              <a:rPr lang="en-GB" sz="1600" dirty="0">
                <a:latin typeface="Candara" panose="020E0502030303020204" pitchFamily="34" charset="0"/>
              </a:rPr>
              <a:t>{ </a:t>
            </a:r>
          </a:p>
          <a:p>
            <a:r>
              <a:rPr lang="en-GB" sz="1600" dirty="0">
                <a:latin typeface="Candara" panose="020E0502030303020204" pitchFamily="34" charset="0"/>
              </a:rPr>
              <a:t>      </a:t>
            </a:r>
          </a:p>
          <a:p>
            <a:r>
              <a:rPr lang="en-GB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      // Get some code from a GitHub repository</a:t>
            </a:r>
          </a:p>
          <a:p>
            <a:r>
              <a:rPr lang="en-GB" sz="1600" dirty="0">
                <a:latin typeface="Candara" panose="020E0502030303020204" pitchFamily="34" charset="0"/>
              </a:rPr>
              <a:t>      git 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'https://github.com/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alanmellorbjss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/inspiration-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application.git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'</a:t>
            </a:r>
          </a:p>
          <a:p>
            <a:r>
              <a:rPr lang="en-GB" sz="1600" dirty="0">
                <a:latin typeface="Candara" panose="020E0502030303020204" pitchFamily="34" charset="0"/>
              </a:rPr>
              <a:t>      </a:t>
            </a:r>
          </a:p>
          <a:p>
            <a:r>
              <a:rPr lang="en-GB" sz="1600" dirty="0">
                <a:latin typeface="Candara" panose="020E0502030303020204" pitchFamily="34" charset="0"/>
              </a:rPr>
              <a:t>      </a:t>
            </a:r>
            <a:r>
              <a:rPr lang="en-GB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// Setup </a:t>
            </a:r>
            <a:r>
              <a:rPr lang="en-GB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mvnHome</a:t>
            </a:r>
            <a:r>
              <a:rPr lang="en-GB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 to point to the Maven tool.</a:t>
            </a:r>
          </a:p>
          <a:p>
            <a:r>
              <a:rPr lang="en-GB" sz="1600" dirty="0">
                <a:latin typeface="Candara" panose="020E0502030303020204" pitchFamily="34" charset="0"/>
              </a:rPr>
              <a:t>      </a:t>
            </a:r>
            <a:r>
              <a:rPr lang="en-GB" sz="1600" dirty="0" err="1">
                <a:latin typeface="Candara" panose="020E0502030303020204" pitchFamily="34" charset="0"/>
              </a:rPr>
              <a:t>mvnHome</a:t>
            </a:r>
            <a:r>
              <a:rPr lang="en-GB" sz="1600" dirty="0">
                <a:latin typeface="Candara" panose="020E0502030303020204" pitchFamily="34" charset="0"/>
              </a:rPr>
              <a:t> = tool 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'M3'</a:t>
            </a:r>
          </a:p>
          <a:p>
            <a:endParaRPr lang="en-GB" sz="1600" dirty="0">
              <a:latin typeface="Candara" panose="020E0502030303020204" pitchFamily="34" charset="0"/>
            </a:endParaRPr>
          </a:p>
          <a:p>
            <a:r>
              <a:rPr lang="en-GB" sz="1600" dirty="0">
                <a:latin typeface="Candara" panose="020E0502030303020204" pitchFamily="34" charset="0"/>
              </a:rPr>
              <a:t>    }  </a:t>
            </a:r>
            <a:r>
              <a:rPr lang="en-GB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//end Preparation stage</a:t>
            </a:r>
          </a:p>
          <a:p>
            <a:r>
              <a:rPr lang="en-GB" sz="1600" dirty="0">
                <a:latin typeface="Candara" panose="020E0502030303020204" pitchFamily="34" charset="0"/>
              </a:rPr>
              <a:t>    </a:t>
            </a:r>
          </a:p>
          <a:p>
            <a:r>
              <a:rPr lang="en-GB" sz="1600" dirty="0">
                <a:latin typeface="Candara" panose="020E0502030303020204" pitchFamily="34" charset="0"/>
              </a:rPr>
              <a:t>    stage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('Build'</a:t>
            </a:r>
            <a:r>
              <a:rPr lang="en-GB" sz="1600" dirty="0">
                <a:latin typeface="Candara" panose="020E0502030303020204" pitchFamily="34" charset="0"/>
              </a:rPr>
              <a:t>) {</a:t>
            </a:r>
          </a:p>
          <a:p>
            <a:r>
              <a:rPr lang="en-GB" sz="1600" dirty="0">
                <a:latin typeface="Candara" panose="020E0502030303020204" pitchFamily="34" charset="0"/>
              </a:rPr>
              <a:t>         </a:t>
            </a:r>
            <a:r>
              <a:rPr lang="en-GB" sz="1600" dirty="0" err="1">
                <a:latin typeface="Candara" panose="020E0502030303020204" pitchFamily="34" charset="0"/>
              </a:rPr>
              <a:t>sh</a:t>
            </a:r>
            <a:r>
              <a:rPr lang="en-GB" sz="1600" dirty="0">
                <a:latin typeface="Candara" panose="020E0502030303020204" pitchFamily="34" charset="0"/>
              </a:rPr>
              <a:t> 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"'${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mvnHome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}/bin/</a:t>
            </a:r>
            <a:r>
              <a:rPr lang="en-GB" sz="1600" dirty="0" err="1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mvn</a:t>
            </a: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' compile</a:t>
            </a:r>
            <a:r>
              <a:rPr lang="en-GB" sz="1600" dirty="0">
                <a:latin typeface="Candara" panose="020E0502030303020204" pitchFamily="34" charset="0"/>
              </a:rPr>
              <a:t>"</a:t>
            </a:r>
          </a:p>
          <a:p>
            <a:r>
              <a:rPr lang="en-GB" sz="1600" dirty="0">
                <a:latin typeface="Candara" panose="020E0502030303020204" pitchFamily="34" charset="0"/>
              </a:rPr>
              <a:t>    </a:t>
            </a:r>
          </a:p>
          <a:p>
            <a:r>
              <a:rPr lang="en-GB" sz="1600" dirty="0">
                <a:latin typeface="Candara" panose="020E0502030303020204" pitchFamily="34" charset="0"/>
              </a:rPr>
              <a:t>    }  </a:t>
            </a:r>
            <a:r>
              <a:rPr lang="en-GB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//end Build stage</a:t>
            </a:r>
          </a:p>
          <a:p>
            <a:r>
              <a:rPr lang="en-GB" sz="1600" dirty="0">
                <a:latin typeface="Candara" panose="020E0502030303020204" pitchFamily="34" charset="0"/>
              </a:rPr>
              <a:t>  </a:t>
            </a:r>
          </a:p>
          <a:p>
            <a:r>
              <a:rPr lang="en-GB" sz="1600" dirty="0">
                <a:latin typeface="Candara" panose="020E0502030303020204" pitchFamily="34" charset="0"/>
              </a:rPr>
              <a:t>   </a:t>
            </a:r>
          </a:p>
          <a:p>
            <a:r>
              <a:rPr lang="en-GB" sz="1600" dirty="0">
                <a:latin typeface="Candara" panose="020E0502030303020204" pitchFamily="34" charset="0"/>
              </a:rPr>
              <a:t>} </a:t>
            </a:r>
            <a:r>
              <a:rPr lang="en-GB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//end of pipeline</a:t>
            </a:r>
            <a:endParaRPr lang="en-GB" sz="16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E11D47C0-C4BA-42A1-BA9A-27D48DB71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3931" y="3186636"/>
            <a:ext cx="2324100" cy="297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37FCA8-0868-46C3-B986-E10ED786C1B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96000" y="484390"/>
            <a:ext cx="5708620" cy="21730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4480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2A4BD-DB7F-44CA-A192-8D82EB8F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Bootcamp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</a:rPr>
              <a:t>Delivery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D134A4-045B-4346-AFA6-16FC87CC70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449873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842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8000"/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F7CD-2EB6-4B8D-965E-F16D9751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b="1"/>
              <a:t>Bootcamp Pipeline</a:t>
            </a:r>
            <a:endParaRPr lang="en-GB" b="1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CA5E7-493C-439D-893C-8F47C3360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3200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				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FC666-FA93-4FF4-8411-C5EAD6612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305" y="237331"/>
            <a:ext cx="2305050" cy="790575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565AB0-B531-46B0-BC18-87082C258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335117"/>
            <a:ext cx="10458828" cy="356071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84932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ACE8B-E532-4864-91C5-8F9075E1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6297" y="186177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Lunch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D1CA8-9F5C-4820-A5B8-A83295CF5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6297" y="4750893"/>
            <a:ext cx="4645250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Products are never released they merely escape.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0B75D-64F5-4175-B19E-CF5B7B8EEF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6" r="25352" b="-1"/>
          <a:stretch/>
        </p:blipFill>
        <p:spPr>
          <a:xfrm>
            <a:off x="19" y="10"/>
            <a:ext cx="718244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49128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F9C9B-90C0-459A-BDC0-C69DAA605C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8" b="874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C725A9-D882-4D25-AA65-31EF0F805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Please Be Punctual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5756C-FE89-4BE2-8B82-12955C0AB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GB" sz="2000" dirty="0">
                <a:solidFill>
                  <a:srgbClr val="FFFFFF"/>
                </a:solidFill>
              </a:rPr>
              <a:t>It’s polite, it’s professional</a:t>
            </a:r>
          </a:p>
          <a:p>
            <a:r>
              <a:rPr lang="en-GB" sz="2000" dirty="0">
                <a:solidFill>
                  <a:srgbClr val="FFFFFF"/>
                </a:solidFill>
              </a:rPr>
              <a:t>Waiting wouldn’t be fair on others</a:t>
            </a:r>
          </a:p>
        </p:txBody>
      </p:sp>
    </p:spTree>
    <p:extLst>
      <p:ext uri="{BB962C8B-B14F-4D97-AF65-F5344CB8AC3E}">
        <p14:creationId xmlns:p14="http://schemas.microsoft.com/office/powerpoint/2010/main" val="2667594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5261-C51F-4538-839D-7946DC98A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647"/>
            <a:ext cx="10515600" cy="1325563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587CF-BC63-4C1D-9826-705C26BF9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87525"/>
            <a:ext cx="533012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GB" b="1" dirty="0"/>
              <a:t>DAY 1</a:t>
            </a:r>
          </a:p>
          <a:p>
            <a:r>
              <a:rPr lang="en-GB" sz="3200" b="1" dirty="0"/>
              <a:t>How did we get to CI / CD ?</a:t>
            </a:r>
          </a:p>
          <a:p>
            <a:r>
              <a:rPr lang="en-GB" sz="3200" b="1" dirty="0"/>
              <a:t>The concept of ‘Shift Left’</a:t>
            </a:r>
          </a:p>
          <a:p>
            <a:r>
              <a:rPr lang="en-GB" sz="3200" b="1" dirty="0"/>
              <a:t>Modern CI / CD Platforms</a:t>
            </a:r>
          </a:p>
          <a:p>
            <a:r>
              <a:rPr lang="en-GB" sz="3200" b="1" dirty="0"/>
              <a:t>Jenkins</a:t>
            </a:r>
          </a:p>
          <a:p>
            <a:r>
              <a:rPr lang="en-GB" sz="3200" b="1" dirty="0"/>
              <a:t>Packaging and Dependencies</a:t>
            </a:r>
          </a:p>
          <a:p>
            <a:r>
              <a:rPr lang="en-GB" sz="3200" b="1" dirty="0"/>
              <a:t>Test Automation</a:t>
            </a:r>
          </a:p>
          <a:p>
            <a:endParaRPr lang="en-GB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EDE288-27F4-4019-A95A-FA72851135B4}"/>
              </a:ext>
            </a:extLst>
          </p:cNvPr>
          <p:cNvSpPr txBox="1">
            <a:spLocks/>
          </p:cNvSpPr>
          <p:nvPr/>
        </p:nvSpPr>
        <p:spPr>
          <a:xfrm>
            <a:off x="6752095" y="1808243"/>
            <a:ext cx="460170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/>
              <a:t>DAY 2</a:t>
            </a:r>
          </a:p>
          <a:p>
            <a:r>
              <a:rPr lang="en-GB" sz="3200" b="1" dirty="0"/>
              <a:t>Packaging</a:t>
            </a:r>
          </a:p>
          <a:p>
            <a:r>
              <a:rPr lang="en-GB" sz="3200" b="1" dirty="0"/>
              <a:t>Deployment</a:t>
            </a:r>
          </a:p>
          <a:p>
            <a:r>
              <a:rPr lang="en-GB" sz="3200" b="1" dirty="0"/>
              <a:t>Monitoring and Metrics</a:t>
            </a:r>
          </a:p>
          <a:p>
            <a:r>
              <a:rPr lang="en-GB" sz="3200" b="1" dirty="0"/>
              <a:t>Scaling Up</a:t>
            </a:r>
          </a:p>
          <a:p>
            <a:r>
              <a:rPr lang="en-GB" sz="3200" b="1" dirty="0"/>
              <a:t>Cloud Computing</a:t>
            </a:r>
          </a:p>
          <a:p>
            <a:r>
              <a:rPr lang="en-GB" sz="3200" b="1" dirty="0"/>
              <a:t>Infrastructure</a:t>
            </a: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49838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D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A3D6BF-FFF7-4CB0-8EA4-1C82A7B5D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" t="2249" r="4453" b="2979"/>
          <a:stretch/>
        </p:blipFill>
        <p:spPr>
          <a:xfrm>
            <a:off x="3461187" y="0"/>
            <a:ext cx="8730813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50A270-4D42-487C-AE6F-ECD57C9C4836}"/>
              </a:ext>
            </a:extLst>
          </p:cNvPr>
          <p:cNvSpPr txBox="1"/>
          <p:nvPr/>
        </p:nvSpPr>
        <p:spPr>
          <a:xfrm>
            <a:off x="108856" y="350157"/>
            <a:ext cx="319314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>
                <a:solidFill>
                  <a:schemeClr val="bg1"/>
                </a:solidFill>
              </a:rPr>
              <a:t>Once:</a:t>
            </a:r>
          </a:p>
          <a:p>
            <a:pPr algn="ctr"/>
            <a:r>
              <a:rPr lang="en-GB" sz="2800">
                <a:solidFill>
                  <a:schemeClr val="bg1"/>
                </a:solidFill>
              </a:rPr>
              <a:t>An after-thought</a:t>
            </a:r>
          </a:p>
          <a:p>
            <a:pPr algn="ctr"/>
            <a:endParaRPr lang="en-GB" sz="2800">
              <a:solidFill>
                <a:schemeClr val="bg1"/>
              </a:solidFill>
            </a:endParaRPr>
          </a:p>
          <a:p>
            <a:pPr algn="ctr"/>
            <a:r>
              <a:rPr lang="en-GB" sz="3600">
                <a:solidFill>
                  <a:schemeClr val="bg1"/>
                </a:solidFill>
              </a:rPr>
              <a:t>Now: </a:t>
            </a:r>
          </a:p>
          <a:p>
            <a:pPr algn="ctr"/>
            <a:r>
              <a:rPr lang="en-GB" sz="2800">
                <a:solidFill>
                  <a:schemeClr val="bg1"/>
                </a:solidFill>
              </a:rPr>
              <a:t>Most important part of development</a:t>
            </a:r>
          </a:p>
          <a:p>
            <a:pPr algn="ctr"/>
            <a:endParaRPr lang="en-GB" sz="2800">
              <a:solidFill>
                <a:schemeClr val="bg1"/>
              </a:solidFill>
            </a:endParaRPr>
          </a:p>
          <a:p>
            <a:pPr algn="ctr"/>
            <a:r>
              <a:rPr lang="en-GB" sz="3600">
                <a:solidFill>
                  <a:schemeClr val="bg1"/>
                </a:solidFill>
              </a:rPr>
              <a:t>No deployment:</a:t>
            </a:r>
          </a:p>
          <a:p>
            <a:pPr algn="ctr"/>
            <a:r>
              <a:rPr lang="en-GB" sz="2800">
                <a:solidFill>
                  <a:schemeClr val="bg1"/>
                </a:solidFill>
              </a:rPr>
              <a:t>No users </a:t>
            </a:r>
          </a:p>
          <a:p>
            <a:pPr algn="ctr"/>
            <a:r>
              <a:rPr lang="en-GB" sz="2800">
                <a:solidFill>
                  <a:schemeClr val="bg1"/>
                </a:solidFill>
              </a:rPr>
              <a:t>No money</a:t>
            </a:r>
          </a:p>
          <a:p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85995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5D67B1-349F-294C-B51F-A27DD3476B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2" b="6181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49957AF-1346-4D3B-9B6B-D9318F60D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30" y="5089012"/>
            <a:ext cx="11433158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700" dirty="0"/>
              <a:t>CI/CD – How did we get here?                    TC 8</a:t>
            </a:r>
          </a:p>
        </p:txBody>
      </p:sp>
    </p:spTree>
    <p:extLst>
      <p:ext uri="{BB962C8B-B14F-4D97-AF65-F5344CB8AC3E}">
        <p14:creationId xmlns:p14="http://schemas.microsoft.com/office/powerpoint/2010/main" val="2739447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3065</Words>
  <Application>Microsoft Office PowerPoint</Application>
  <PresentationFormat>Widescreen</PresentationFormat>
  <Paragraphs>652</Paragraphs>
  <Slides>51</Slides>
  <Notes>49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PowerPoint Presentation</vt:lpstr>
      <vt:lpstr>Tutor Intro:  Alan Mellor</vt:lpstr>
      <vt:lpstr>Tutor Intro:  Alex Bramham</vt:lpstr>
      <vt:lpstr>PowerPoint Presentation</vt:lpstr>
      <vt:lpstr>Bootcamp Delivery</vt:lpstr>
      <vt:lpstr>Please Be Punctual</vt:lpstr>
      <vt:lpstr>Agenda</vt:lpstr>
      <vt:lpstr>PowerPoint Presentation</vt:lpstr>
      <vt:lpstr>CI/CD – How did we get here?                    TC 8</vt:lpstr>
      <vt:lpstr>Physical Wires</vt:lpstr>
      <vt:lpstr>Williams Tube</vt:lpstr>
      <vt:lpstr>Magnetic Tape</vt:lpstr>
      <vt:lpstr>Floppy Discs</vt:lpstr>
      <vt:lpstr>PowerPoint Presentation</vt:lpstr>
      <vt:lpstr>PowerPoint Presentation</vt:lpstr>
      <vt:lpstr>Shift Left The web brought about the need to do everything faster.</vt:lpstr>
      <vt:lpstr>This is about Professional Engineering</vt:lpstr>
      <vt:lpstr>PowerPoint Presentation</vt:lpstr>
      <vt:lpstr>     Agile: The Shift from Linear to Continuous      TC9</vt:lpstr>
      <vt:lpstr>     So Many Tools!</vt:lpstr>
      <vt:lpstr>Modern CI/CD  Platforms</vt:lpstr>
      <vt:lpstr>PowerPoint Presentation</vt:lpstr>
      <vt:lpstr>PowerPoint Presentation</vt:lpstr>
      <vt:lpstr>Bootcamp Pipeline</vt:lpstr>
      <vt:lpstr>PowerPoint Presentation</vt:lpstr>
      <vt:lpstr>PowerPoint Presentation</vt:lpstr>
      <vt:lpstr>What is Jenkins?</vt:lpstr>
      <vt:lpstr>Pipelines are  defined by Scripts</vt:lpstr>
      <vt:lpstr>PowerPoint Presentation</vt:lpstr>
      <vt:lpstr>Exercise 1: Getting Started with Jenkins</vt:lpstr>
      <vt:lpstr>Exercise 1: Logging into Jenkins</vt:lpstr>
      <vt:lpstr>PowerPoint Presentation</vt:lpstr>
      <vt:lpstr>PowerPoint Presentation</vt:lpstr>
      <vt:lpstr>Bootcamp Pipeline</vt:lpstr>
      <vt:lpstr>Tea Break</vt:lpstr>
      <vt:lpstr>Dependencies  and Packaging</vt:lpstr>
      <vt:lpstr>Components – what are they?</vt:lpstr>
      <vt:lpstr>Why use components?</vt:lpstr>
      <vt:lpstr>Dependencies</vt:lpstr>
      <vt:lpstr>Dependency Hell</vt:lpstr>
      <vt:lpstr>Dependency diagrams</vt:lpstr>
      <vt:lpstr>PowerPoint Presentation</vt:lpstr>
      <vt:lpstr>Packaging</vt:lpstr>
      <vt:lpstr> A New Hope: – Dependency  Managers</vt:lpstr>
      <vt:lpstr>There are many!</vt:lpstr>
      <vt:lpstr>The Dependency Manager in  our Bootcamp Pipeline</vt:lpstr>
      <vt:lpstr>Maven as a Dependency Manager</vt:lpstr>
      <vt:lpstr>Exercise 2 – Adding in Maven and Compiling</vt:lpstr>
      <vt:lpstr>PowerPoint Presentation</vt:lpstr>
      <vt:lpstr>Bootcamp Pipeline</vt:lpstr>
      <vt:lpstr>Lunch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 Cahill</dc:creator>
  <cp:lastModifiedBy>Marie Cahill</cp:lastModifiedBy>
  <cp:revision>2</cp:revision>
  <dcterms:created xsi:type="dcterms:W3CDTF">2019-07-07T13:47:27Z</dcterms:created>
  <dcterms:modified xsi:type="dcterms:W3CDTF">2019-08-07T12:28:59Z</dcterms:modified>
</cp:coreProperties>
</file>